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3"/>
  </p:notesMasterIdLst>
  <p:sldIdLst>
    <p:sldId id="256" r:id="rId2"/>
    <p:sldId id="317" r:id="rId3"/>
    <p:sldId id="318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392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390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2" r:id="rId39"/>
    <p:sldId id="290" r:id="rId40"/>
    <p:sldId id="293" r:id="rId41"/>
    <p:sldId id="294" r:id="rId42"/>
    <p:sldId id="295" r:id="rId43"/>
    <p:sldId id="296" r:id="rId44"/>
    <p:sldId id="299" r:id="rId45"/>
    <p:sldId id="298" r:id="rId46"/>
    <p:sldId id="300" r:id="rId47"/>
    <p:sldId id="301" r:id="rId48"/>
    <p:sldId id="302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9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2" r:id="rId95"/>
    <p:sldId id="353" r:id="rId96"/>
    <p:sldId id="354" r:id="rId97"/>
    <p:sldId id="355" r:id="rId98"/>
    <p:sldId id="356" r:id="rId99"/>
    <p:sldId id="357" r:id="rId100"/>
    <p:sldId id="358" r:id="rId101"/>
    <p:sldId id="359" r:id="rId102"/>
    <p:sldId id="360" r:id="rId103"/>
    <p:sldId id="361" r:id="rId104"/>
    <p:sldId id="362" r:id="rId105"/>
    <p:sldId id="363" r:id="rId106"/>
    <p:sldId id="364" r:id="rId107"/>
    <p:sldId id="365" r:id="rId108"/>
    <p:sldId id="366" r:id="rId109"/>
    <p:sldId id="367" r:id="rId110"/>
    <p:sldId id="368" r:id="rId111"/>
    <p:sldId id="369" r:id="rId112"/>
    <p:sldId id="370" r:id="rId113"/>
    <p:sldId id="371" r:id="rId114"/>
    <p:sldId id="372" r:id="rId115"/>
    <p:sldId id="373" r:id="rId116"/>
    <p:sldId id="374" r:id="rId117"/>
    <p:sldId id="375" r:id="rId118"/>
    <p:sldId id="376" r:id="rId119"/>
    <p:sldId id="377" r:id="rId120"/>
    <p:sldId id="378" r:id="rId121"/>
    <p:sldId id="379" r:id="rId122"/>
    <p:sldId id="380" r:id="rId123"/>
    <p:sldId id="297" r:id="rId124"/>
    <p:sldId id="381" r:id="rId125"/>
    <p:sldId id="382" r:id="rId126"/>
    <p:sldId id="383" r:id="rId127"/>
    <p:sldId id="384" r:id="rId128"/>
    <p:sldId id="385" r:id="rId129"/>
    <p:sldId id="386" r:id="rId130"/>
    <p:sldId id="387" r:id="rId131"/>
    <p:sldId id="388" r:id="rId1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7"/>
    <p:restoredTop sz="94647"/>
  </p:normalViewPr>
  <p:slideViewPr>
    <p:cSldViewPr snapToGrid="0" snapToObjects="1" showGuides="1">
      <p:cViewPr>
        <p:scale>
          <a:sx n="91" d="100"/>
          <a:sy n="91" d="100"/>
        </p:scale>
        <p:origin x="272" y="14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72E5BD-534D-FC44-ABED-3EA8094C4055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C97EFD-8566-8F40-8873-0AAC048C0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269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1- I am</a:t>
            </a:r>
            <a:r>
              <a:rPr lang="en-US" baseline="0" dirty="0"/>
              <a:t> </a:t>
            </a:r>
            <a:r>
              <a:rPr lang="is-IS" baseline="0" dirty="0"/>
              <a:t>… from </a:t>
            </a:r>
            <a:r>
              <a:rPr lang="en" dirty="0"/>
              <a:t>USC/ISI</a:t>
            </a:r>
            <a:r>
              <a:rPr lang="en-US" dirty="0"/>
              <a:t> , 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2- lab mate </a:t>
            </a:r>
            <a:r>
              <a:rPr lang="is-IS" dirty="0"/>
              <a:t>…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3- Choy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4- In this talk, we want to introduce</a:t>
            </a:r>
            <a:r>
              <a:rPr lang="en-US" baseline="0" dirty="0"/>
              <a:t> our topical poetry generation system, Hafez.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912096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Workflow</a:t>
            </a:r>
            <a:r>
              <a:rPr lang="en-US" baseline="0" dirty="0">
                <a:solidFill>
                  <a:srgbClr val="FF0000"/>
                </a:solidFill>
              </a:rPr>
              <a:t> of our system </a:t>
            </a:r>
            <a:r>
              <a:rPr lang="en" dirty="0">
                <a:solidFill>
                  <a:srgbClr val="FF0000"/>
                </a:solidFill>
              </a:rPr>
              <a:t>at a glance</a:t>
            </a:r>
            <a:endParaRPr lang="en-US" dirty="0">
              <a:solidFill>
                <a:srgbClr val="FF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For</a:t>
            </a:r>
            <a:r>
              <a:rPr lang="en-US" baseline="0" dirty="0">
                <a:solidFill>
                  <a:srgbClr val="FF0000"/>
                </a:solidFill>
              </a:rPr>
              <a:t> generating poem, we should obey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840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0188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085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72210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582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250" dirty="0">
                <a:solidFill>
                  <a:srgbClr val="333333"/>
                </a:solidFill>
                <a:highlight>
                  <a:srgbClr val="FFFFFF"/>
                </a:highlight>
              </a:rPr>
              <a:t>We know</a:t>
            </a:r>
            <a:r>
              <a:rPr lang="en-US" sz="1250" baseline="0" dirty="0">
                <a:solidFill>
                  <a:srgbClr val="333333"/>
                </a:solidFill>
                <a:highlight>
                  <a:srgbClr val="FFFFFF"/>
                </a:highlight>
              </a:rPr>
              <a:t> that with word2vec method, we can represent each word by a vector, and words with similar meaning have vectors near to each other. </a:t>
            </a:r>
          </a:p>
          <a:p>
            <a:pPr lvl="0">
              <a:spcBef>
                <a:spcPts val="0"/>
              </a:spcBef>
              <a:buNone/>
            </a:pPr>
            <a:r>
              <a:rPr lang="en-US" sz="1250" baseline="0" dirty="0">
                <a:solidFill>
                  <a:srgbClr val="333333"/>
                </a:solidFill>
                <a:highlight>
                  <a:srgbClr val="FFFFFF"/>
                </a:highlight>
              </a:rPr>
              <a:t>Script .... why you did it</a:t>
            </a:r>
            <a:endParaRPr sz="125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buNone/>
            </a:pPr>
            <a:r>
              <a:rPr lang="en" sz="1250" dirty="0">
                <a:solidFill>
                  <a:srgbClr val="333333"/>
                </a:solidFill>
                <a:highlight>
                  <a:srgbClr val="FFFFFF"/>
                </a:highlight>
              </a:rPr>
              <a:t>Wedding, bride, </a:t>
            </a:r>
            <a:r>
              <a:rPr lang="en" sz="1250" dirty="0" err="1">
                <a:solidFill>
                  <a:srgbClr val="333333"/>
                </a:solidFill>
                <a:highlight>
                  <a:srgbClr val="FFFFFF"/>
                </a:highlight>
              </a:rPr>
              <a:t>wedding_ceremony</a:t>
            </a:r>
            <a:r>
              <a:rPr lang="en" sz="1250" dirty="0">
                <a:solidFill>
                  <a:srgbClr val="333333"/>
                </a:solidFill>
                <a:highlight>
                  <a:srgbClr val="FFFFFF"/>
                </a:highlight>
              </a:rPr>
              <a:t>, couple, weddings, marriage, </a:t>
            </a:r>
            <a:r>
              <a:rPr lang="en" sz="1250" dirty="0" err="1">
                <a:solidFill>
                  <a:srgbClr val="333333"/>
                </a:solidFill>
                <a:highlight>
                  <a:srgbClr val="FFFFFF"/>
                </a:highlight>
              </a:rPr>
              <a:t>wedding_took_place</a:t>
            </a:r>
            <a:r>
              <a:rPr lang="en" sz="1250" dirty="0">
                <a:solidFill>
                  <a:srgbClr val="333333"/>
                </a:solidFill>
                <a:highlight>
                  <a:srgbClr val="FFFFFF"/>
                </a:highlight>
              </a:rPr>
              <a:t>, bridegroom.</a:t>
            </a:r>
          </a:p>
        </p:txBody>
      </p:sp>
    </p:spTree>
    <p:extLst>
      <p:ext uri="{BB962C8B-B14F-4D97-AF65-F5344CB8AC3E}">
        <p14:creationId xmlns:p14="http://schemas.microsoft.com/office/powerpoint/2010/main" val="18402571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250" dirty="0">
                <a:solidFill>
                  <a:srgbClr val="333333"/>
                </a:solidFill>
                <a:highlight>
                  <a:srgbClr val="FFFFFF"/>
                </a:highlight>
              </a:rPr>
              <a:t>We know</a:t>
            </a:r>
            <a:r>
              <a:rPr lang="en-US" sz="1250" baseline="0" dirty="0">
                <a:solidFill>
                  <a:srgbClr val="333333"/>
                </a:solidFill>
                <a:highlight>
                  <a:srgbClr val="FFFFFF"/>
                </a:highlight>
              </a:rPr>
              <a:t> that with word2vec method, we can represent each word by a vector, and words with similar meaning have vectors near to each other. </a:t>
            </a:r>
          </a:p>
          <a:p>
            <a:pPr lvl="0">
              <a:spcBef>
                <a:spcPts val="0"/>
              </a:spcBef>
              <a:buNone/>
            </a:pPr>
            <a:r>
              <a:rPr lang="en-US" sz="1250" baseline="0" dirty="0">
                <a:solidFill>
                  <a:srgbClr val="333333"/>
                </a:solidFill>
                <a:highlight>
                  <a:srgbClr val="FFFFFF"/>
                </a:highlight>
              </a:rPr>
              <a:t>Script .... why you did it</a:t>
            </a:r>
            <a:endParaRPr sz="125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buNone/>
            </a:pPr>
            <a:r>
              <a:rPr lang="en" sz="1250" dirty="0">
                <a:solidFill>
                  <a:srgbClr val="333333"/>
                </a:solidFill>
                <a:highlight>
                  <a:srgbClr val="FFFFFF"/>
                </a:highlight>
              </a:rPr>
              <a:t>Wedding, bride, </a:t>
            </a:r>
            <a:r>
              <a:rPr lang="en" sz="1250" dirty="0" err="1">
                <a:solidFill>
                  <a:srgbClr val="333333"/>
                </a:solidFill>
                <a:highlight>
                  <a:srgbClr val="FFFFFF"/>
                </a:highlight>
              </a:rPr>
              <a:t>wedding_ceremony</a:t>
            </a:r>
            <a:r>
              <a:rPr lang="en" sz="1250" dirty="0">
                <a:solidFill>
                  <a:srgbClr val="333333"/>
                </a:solidFill>
                <a:highlight>
                  <a:srgbClr val="FFFFFF"/>
                </a:highlight>
              </a:rPr>
              <a:t>, couple, weddings, marriage, </a:t>
            </a:r>
            <a:r>
              <a:rPr lang="en" sz="1250" dirty="0" err="1">
                <a:solidFill>
                  <a:srgbClr val="333333"/>
                </a:solidFill>
                <a:highlight>
                  <a:srgbClr val="FFFFFF"/>
                </a:highlight>
              </a:rPr>
              <a:t>wedding_took_place</a:t>
            </a:r>
            <a:r>
              <a:rPr lang="en" sz="1250" dirty="0">
                <a:solidFill>
                  <a:srgbClr val="333333"/>
                </a:solidFill>
                <a:highlight>
                  <a:srgbClr val="FFFFFF"/>
                </a:highlight>
              </a:rPr>
              <a:t>, bridegroom.</a:t>
            </a:r>
          </a:p>
        </p:txBody>
      </p:sp>
    </p:spTree>
    <p:extLst>
      <p:ext uri="{BB962C8B-B14F-4D97-AF65-F5344CB8AC3E}">
        <p14:creationId xmlns:p14="http://schemas.microsoft.com/office/powerpoint/2010/main" val="3963561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250" dirty="0">
                <a:solidFill>
                  <a:srgbClr val="333333"/>
                </a:solidFill>
                <a:highlight>
                  <a:srgbClr val="FFFFFF"/>
                </a:highlight>
              </a:rPr>
              <a:t>We know</a:t>
            </a:r>
            <a:r>
              <a:rPr lang="en-US" sz="1250" baseline="0" dirty="0">
                <a:solidFill>
                  <a:srgbClr val="333333"/>
                </a:solidFill>
                <a:highlight>
                  <a:srgbClr val="FFFFFF"/>
                </a:highlight>
              </a:rPr>
              <a:t> that with word2vec method, we can represent each word by a vector, and words with similar meaning have vectors near to each other. </a:t>
            </a:r>
          </a:p>
          <a:p>
            <a:pPr lvl="0">
              <a:spcBef>
                <a:spcPts val="0"/>
              </a:spcBef>
              <a:buNone/>
            </a:pPr>
            <a:r>
              <a:rPr lang="en-US" sz="1250" baseline="0" dirty="0">
                <a:solidFill>
                  <a:srgbClr val="333333"/>
                </a:solidFill>
                <a:highlight>
                  <a:srgbClr val="FFFFFF"/>
                </a:highlight>
              </a:rPr>
              <a:t>Script .... why you did it</a:t>
            </a:r>
            <a:endParaRPr sz="125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buNone/>
            </a:pPr>
            <a:r>
              <a:rPr lang="en" sz="1250" dirty="0">
                <a:solidFill>
                  <a:srgbClr val="333333"/>
                </a:solidFill>
                <a:highlight>
                  <a:srgbClr val="FFFFFF"/>
                </a:highlight>
              </a:rPr>
              <a:t>Wedding, bride, </a:t>
            </a:r>
            <a:r>
              <a:rPr lang="en" sz="1250" dirty="0" err="1">
                <a:solidFill>
                  <a:srgbClr val="333333"/>
                </a:solidFill>
                <a:highlight>
                  <a:srgbClr val="FFFFFF"/>
                </a:highlight>
              </a:rPr>
              <a:t>wedding_ceremony</a:t>
            </a:r>
            <a:r>
              <a:rPr lang="en" sz="1250" dirty="0">
                <a:solidFill>
                  <a:srgbClr val="333333"/>
                </a:solidFill>
                <a:highlight>
                  <a:srgbClr val="FFFFFF"/>
                </a:highlight>
              </a:rPr>
              <a:t>, couple, weddings, marriage, </a:t>
            </a:r>
            <a:r>
              <a:rPr lang="en" sz="1250" dirty="0" err="1">
                <a:solidFill>
                  <a:srgbClr val="333333"/>
                </a:solidFill>
                <a:highlight>
                  <a:srgbClr val="FFFFFF"/>
                </a:highlight>
              </a:rPr>
              <a:t>wedding_took_place</a:t>
            </a:r>
            <a:r>
              <a:rPr lang="en" sz="1250" dirty="0">
                <a:solidFill>
                  <a:srgbClr val="333333"/>
                </a:solidFill>
                <a:highlight>
                  <a:srgbClr val="FFFFFF"/>
                </a:highlight>
              </a:rPr>
              <a:t>, bridegroom.</a:t>
            </a:r>
          </a:p>
        </p:txBody>
      </p:sp>
    </p:spTree>
    <p:extLst>
      <p:ext uri="{BB962C8B-B14F-4D97-AF65-F5344CB8AC3E}">
        <p14:creationId xmlns:p14="http://schemas.microsoft.com/office/powerpoint/2010/main" val="1530107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CMU pronunciation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It is</a:t>
            </a:r>
            <a:r>
              <a:rPr lang="en-US" baseline="0" dirty="0">
                <a:solidFill>
                  <a:srgbClr val="FF0000"/>
                </a:solidFill>
              </a:rPr>
              <a:t> interesting </a:t>
            </a:r>
            <a:r>
              <a:rPr lang="is-IS" baseline="0" dirty="0">
                <a:solidFill>
                  <a:srgbClr val="FF0000"/>
                </a:solidFill>
              </a:rPr>
              <a:t>…</a:t>
            </a:r>
            <a:endParaRPr lang="e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0043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CMU pronunciation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It is</a:t>
            </a:r>
            <a:r>
              <a:rPr lang="en-US" baseline="0" dirty="0">
                <a:solidFill>
                  <a:srgbClr val="FF0000"/>
                </a:solidFill>
              </a:rPr>
              <a:t> interesting </a:t>
            </a:r>
            <a:r>
              <a:rPr lang="is-IS" baseline="0" dirty="0">
                <a:solidFill>
                  <a:srgbClr val="FF0000"/>
                </a:solidFill>
              </a:rPr>
              <a:t>…</a:t>
            </a:r>
            <a:endParaRPr lang="e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669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Why</a:t>
            </a:r>
            <a:r>
              <a:rPr lang="en-US" baseline="0" dirty="0"/>
              <a:t> Hafez?</a:t>
            </a: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You might know Iran’s poets by Rumi or </a:t>
            </a:r>
            <a:r>
              <a:rPr lang="en" dirty="0" err="1"/>
              <a:t>khayyam</a:t>
            </a: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but inside </a:t>
            </a:r>
            <a:r>
              <a:rPr lang="en" dirty="0" err="1"/>
              <a:t>iran</a:t>
            </a:r>
            <a:r>
              <a:rPr lang="en" dirty="0"/>
              <a:t> Hafez is probably the most admired poet.</a:t>
            </a:r>
            <a:r>
              <a:rPr lang="en-US" dirty="0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 collected works can be found in the homes of most Iranian</a:t>
            </a:r>
            <a:r>
              <a:rPr lang="en-US" sz="11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people.</a:t>
            </a:r>
            <a:endParaRPr lang="en-US" sz="11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on</a:t>
            </a:r>
            <a:r>
              <a:rPr lang="en" dirty="0"/>
              <a:t> the left </a:t>
            </a:r>
            <a:r>
              <a:rPr lang="en-US" dirty="0"/>
              <a:t>you can see</a:t>
            </a:r>
            <a:r>
              <a:rPr lang="en-US" baseline="0" dirty="0"/>
              <a:t> </a:t>
            </a:r>
            <a:r>
              <a:rPr lang="en" dirty="0"/>
              <a:t>a cover of his book, with his picture on it</a:t>
            </a: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and  the right is his tomb in my birthplace, Shiraz.</a:t>
            </a:r>
            <a:br>
              <a:rPr lang="en" dirty="0"/>
            </a:b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903579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Why randomly?</a:t>
            </a:r>
            <a:endParaRPr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6619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1871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algn="r" defTabSz="914400" rtl="1" eaLnBrk="1" latinLnBrk="0" hangingPunct="1">
              <a:spcBef>
                <a:spcPts val="0"/>
              </a:spcBef>
              <a:buNone/>
            </a:pPr>
            <a:r>
              <a:rPr lang="fa-IR" dirty="0" err="1"/>
              <a:t>مترمونی</a:t>
            </a:r>
            <a:endParaRPr lang="en-US" dirty="0"/>
          </a:p>
          <a:p>
            <a:pPr marL="0" lvl="0" algn="r" defTabSz="914400" rtl="1" eaLnBrk="1" latinLnBrk="0" hangingPunct="1">
              <a:spcBef>
                <a:spcPts val="0"/>
              </a:spcBef>
              <a:buNone/>
            </a:pPr>
            <a:r>
              <a:rPr lang="en-US" dirty="0"/>
              <a:t>(0)</a:t>
            </a:r>
            <a:r>
              <a:rPr lang="en-US" baseline="0" dirty="0"/>
              <a:t> external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1977389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algn="r" defTabSz="914400" rtl="1" eaLnBrk="1" latinLnBrk="0" hangingPunct="1">
              <a:spcBef>
                <a:spcPts val="0"/>
              </a:spcBef>
              <a:buNone/>
            </a:pPr>
            <a:r>
              <a:rPr lang="fa-IR" dirty="0" err="1"/>
              <a:t>مترمونی</a:t>
            </a:r>
            <a:endParaRPr lang="en-US" dirty="0"/>
          </a:p>
          <a:p>
            <a:pPr marL="0" lvl="0" algn="r" defTabSz="914400" rtl="1" eaLnBrk="1" latinLnBrk="0" hangingPunct="1">
              <a:spcBef>
                <a:spcPts val="0"/>
              </a:spcBef>
              <a:buNone/>
            </a:pPr>
            <a:r>
              <a:rPr lang="en-US" dirty="0"/>
              <a:t>(0)</a:t>
            </a:r>
            <a:r>
              <a:rPr lang="en-US" baseline="0" dirty="0"/>
              <a:t> external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99676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4*11 states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Highlight state L1-S3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Push I to the next line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7004630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4*11 states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Highlight state L1-S3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Push I to the next line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705248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br>
              <a:rPr lang="en" sz="800" dirty="0">
                <a:solidFill>
                  <a:schemeClr val="dk2"/>
                </a:solidFill>
              </a:rPr>
            </a:br>
            <a:r>
              <a:rPr lang="en" sz="800" dirty="0">
                <a:solidFill>
                  <a:schemeClr val="dk2"/>
                </a:solidFill>
              </a:rPr>
              <a:t>From L1-S</a:t>
            </a:r>
            <a:r>
              <a:rPr lang="en-US" sz="800" dirty="0">
                <a:solidFill>
                  <a:schemeClr val="dk2"/>
                </a:solidFill>
              </a:rPr>
              <a:t>1</a:t>
            </a:r>
            <a:r>
              <a:rPr lang="en" sz="800" dirty="0">
                <a:solidFill>
                  <a:schemeClr val="dk2"/>
                </a:solidFill>
              </a:rPr>
              <a:t> to L1-S</a:t>
            </a:r>
            <a:r>
              <a:rPr lang="en-US" sz="800" dirty="0">
                <a:solidFill>
                  <a:schemeClr val="dk2"/>
                </a:solidFill>
              </a:rPr>
              <a:t>3</a:t>
            </a:r>
            <a:r>
              <a:rPr lang="en" sz="800" dirty="0">
                <a:solidFill>
                  <a:schemeClr val="dk2"/>
                </a:solidFill>
              </a:rPr>
              <a:t> → All words with “10” stress pattern such as table or active.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lang="en" sz="800" dirty="0">
                <a:solidFill>
                  <a:schemeClr val="dk2"/>
                </a:solidFill>
              </a:rPr>
              <a:t>To fix rhymes, we delete all arcs pointing to the line-final state, except for the arc labeled     with the chosen rhyme word.</a:t>
            </a:r>
          </a:p>
        </p:txBody>
      </p:sp>
    </p:spTree>
    <p:extLst>
      <p:ext uri="{BB962C8B-B14F-4D97-AF65-F5344CB8AC3E}">
        <p14:creationId xmlns:p14="http://schemas.microsoft.com/office/powerpoint/2010/main" val="21639072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 dirty="0">
                <a:solidFill>
                  <a:schemeClr val="dk2"/>
                </a:solidFill>
              </a:rPr>
              <a:t>If we </a:t>
            </a:r>
            <a:r>
              <a:rPr lang="en-US" sz="800" baseline="0" dirty="0">
                <a:solidFill>
                  <a:schemeClr val="dk2"/>
                </a:solidFill>
              </a:rPr>
              <a:t>sample randomly a poem, they obey rhythm and rhyme but they are meaningless.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en-US" sz="800" baseline="0" dirty="0">
              <a:solidFill>
                <a:schemeClr val="dk2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 baseline="0" dirty="0">
                <a:solidFill>
                  <a:schemeClr val="dk2"/>
                </a:solidFill>
              </a:rPr>
              <a:t>Try to read it ...</a:t>
            </a:r>
            <a:endParaRPr lang="en" sz="8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727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 dirty="0">
                <a:solidFill>
                  <a:schemeClr val="dk2"/>
                </a:solidFill>
              </a:rPr>
              <a:t>If we </a:t>
            </a:r>
            <a:r>
              <a:rPr lang="en-US" sz="800" baseline="0" dirty="0">
                <a:solidFill>
                  <a:schemeClr val="dk2"/>
                </a:solidFill>
              </a:rPr>
              <a:t>sample randomly a poem, they obey rhythm and rhyme but they are meaningless.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en-US" sz="800" baseline="0" dirty="0">
              <a:solidFill>
                <a:schemeClr val="dk2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 baseline="0" dirty="0">
                <a:solidFill>
                  <a:schemeClr val="dk2"/>
                </a:solidFill>
              </a:rPr>
              <a:t>Try to read it ...</a:t>
            </a:r>
            <a:endParaRPr lang="en" sz="8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7109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2364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629897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890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3836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6821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What we are proposing here is the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51582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Let’s forget about FSA and just</a:t>
            </a:r>
            <a:r>
              <a:rPr lang="en-US" baseline="0" dirty="0"/>
              <a:t> consider an RNN model alone for a second.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/>
              <a:t>It is intractable to ask RNN for the string with highest probability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42826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8892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9965505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4227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09122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518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9660396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3671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260743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97338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33797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76374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96801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94946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0527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More explanation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Both train and decode</a:t>
            </a:r>
            <a:endParaRPr lang="en-US" dirty="0"/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What is encoder and decoder </a:t>
            </a:r>
            <a:r>
              <a:rPr lang="is-IS" dirty="0"/>
              <a:t>…</a:t>
            </a:r>
            <a:endParaRPr lang="en-US" dirty="0"/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Beam search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1456190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97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9874783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4108313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Shape 3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6861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algn="r" defTabSz="914400" rtl="1" eaLnBrk="1" latinLnBrk="0" hangingPunct="1">
              <a:spcBef>
                <a:spcPts val="0"/>
              </a:spcBef>
              <a:buNone/>
            </a:pPr>
            <a:r>
              <a:rPr lang="fa-IR" dirty="0" err="1"/>
              <a:t>ایترنال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81908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100388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1004768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Shape 3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19910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1-</a:t>
            </a:r>
            <a:r>
              <a:rPr lang="en-US" baseline="0" dirty="0">
                <a:solidFill>
                  <a:srgbClr val="FF0000"/>
                </a:solidFill>
              </a:rPr>
              <a:t> A way to implement constraints in RNN generation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94361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Made a Competition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903300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1-Model</a:t>
            </a:r>
            <a:r>
              <a:rPr lang="en-US" baseline="0" dirty="0">
                <a:solidFill>
                  <a:srgbClr val="FF0000"/>
                </a:solidFill>
              </a:rPr>
              <a:t> long dependencies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120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038315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851193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367543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because</a:t>
            </a:r>
            <a:r>
              <a:rPr lang="en-US" baseline="0" dirty="0"/>
              <a:t> the computer wrote it, I let the computer read it for you</a:t>
            </a:r>
            <a:endParaRPr lang="en-US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2597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3B6B7-58E0-504A-8C97-ADCD902FD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A8643D-A137-AC40-864B-4E3B7CE3B8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38D4B-874D-364F-808F-32C334F60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CA20-EE68-8542-8DF6-BA67C9C7915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5F503-DF3A-A544-924B-CCBBB8444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68C69-B473-FC4B-BBF4-5AC172155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9D82-AFB3-E745-92D5-CBE61FBFE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453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DF31E-A2C5-2447-A195-972770BC3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EF8FAA-BEBB-884E-AB4E-4406534225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3C84B-5BD4-CA4A-AB24-86C0CA565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CA20-EE68-8542-8DF6-BA67C9C7915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96CDF-326A-F240-803C-4343A35AF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1DB1B-F2FA-B241-8CBC-82B230F82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9D82-AFB3-E745-92D5-CBE61FBFE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091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5BA93E-A16F-BD41-B203-C849E1D253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6CF33A-5F88-284C-AC58-AA3EE3C8F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7925A-B396-1C4D-8F01-A9131E173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CA20-EE68-8542-8DF6-BA67C9C7915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5C2C7-5651-174E-B043-5C137F9E0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9C5AB-BAA9-964E-8AC2-53D219D07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9D82-AFB3-E745-92D5-CBE61FBFE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525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3810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5F0B5-7E74-2C43-881D-5CF4CC948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6C721-9F86-8A49-8B73-BF152A4F9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05D59-D68D-9044-83B7-569BDC3B8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CA20-EE68-8542-8DF6-BA67C9C7915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51737-909A-A243-A801-46BCFB3B0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CFE88-42F4-2B48-965B-3BF2DB139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9D82-AFB3-E745-92D5-CBE61FBFE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912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43A7E-A182-BA46-812E-F32840C15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6C14F9-ED78-244F-BD1C-F4CE5D34E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8AD0C-A7EF-1145-AA35-00100A8CD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CA20-EE68-8542-8DF6-BA67C9C7915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174D1-7440-6449-865C-3D050BBFF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F1B6B-A15F-5D41-9131-B48204A3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9D82-AFB3-E745-92D5-CBE61FBFE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240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1E7C8-D88F-B848-B12B-9B1763415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2E706-0929-4F4D-8763-235498A31C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5925DF-3881-644D-BF62-2C0C175266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86338-5C37-A54E-9784-78B78FF50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CA20-EE68-8542-8DF6-BA67C9C7915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469182-B8C7-DA41-A5B6-9A08D93F4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704F99-C049-A941-8FA3-523843AB7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9D82-AFB3-E745-92D5-CBE61FBFE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57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DA8AD-ADEC-0E4E-B689-5EC34C56A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0E44D-5835-804C-B5BF-65BC28D1F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6AE4DF-D850-7840-9A13-C0B219286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1DD6E1-0000-D045-8E9E-3A6B882D33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6EB4D5-B227-174C-9CE1-BC5BA91841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27FA20-02CE-4744-A0CD-454D79A95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CA20-EE68-8542-8DF6-BA67C9C7915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05693B-1A1A-B447-9EA4-02F9482B1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2D0DFA-5E31-D547-BAEC-73E3CCAC6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9D82-AFB3-E745-92D5-CBE61FBFE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93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AED27-2ED6-E548-A93C-E7A7E56BE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3255D-7E74-4949-A059-8FF9A3C80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CA20-EE68-8542-8DF6-BA67C9C7915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371CC7-7B3C-C84A-BCCF-34487EB97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A884B3-5728-AB48-890E-3BAF2AEE6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9D82-AFB3-E745-92D5-CBE61FBFE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50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BC68DA-B6A0-6947-9A45-80C2C4992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CA20-EE68-8542-8DF6-BA67C9C7915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2ACCD3-BE7E-E440-9540-4ABC4BDE5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7171C-1EF6-004B-8FFC-885BFB8FB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9D82-AFB3-E745-92D5-CBE61FBFE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19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78471-CCC2-1342-8AA9-3B9DD3C3C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4F828-DD7F-0441-BA31-21CB62D66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4C8031-7E0A-B043-B96A-16CCF2C20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C36EE5-978E-7143-9124-BC74976FF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CA20-EE68-8542-8DF6-BA67C9C7915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E4BDA3-DFBF-A248-B2EC-9305E3E49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1F7BA6-EFCF-D446-AB58-F751675BA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9D82-AFB3-E745-92D5-CBE61FBFE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051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DE9D1-767F-2A48-8A4B-821A95036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DC2ABF-62D8-5F43-BB9C-EEC27F1B22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C3DA6E-4619-6443-B698-60F0A9CE4C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C2EB5-C0E9-3948-A885-B36AD962D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CA20-EE68-8542-8DF6-BA67C9C7915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27EC4C-8698-9341-B51B-A7F9EA938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4E745C-3BB1-4144-B5AE-B697C6BDE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9D82-AFB3-E745-92D5-CBE61FBFE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82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E4B51C-F956-1644-A7B2-E8F0FF34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6CA08-0735-F74B-83DE-CB54F8161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935A1-1822-5040-A72D-B53B8E52D3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4CA20-EE68-8542-8DF6-BA67C9C7915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03189-DCB7-354C-A1FF-642DB4CC4B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DD76C-5628-5046-91B2-8E8242288F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49D82-AFB3-E745-92D5-CBE61FBFE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918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jp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4.jp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6.jp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8.jp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0.jp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3.jp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8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tiff"/><Relationship Id="rId3" Type="http://schemas.openxmlformats.org/officeDocument/2006/relationships/image" Target="../media/image47.png"/><Relationship Id="rId7" Type="http://schemas.openxmlformats.org/officeDocument/2006/relationships/image" Target="../media/image51.tiff"/><Relationship Id="rId12" Type="http://schemas.openxmlformats.org/officeDocument/2006/relationships/image" Target="../media/image56.tif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tiff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sv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4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63.png"/><Relationship Id="rId5" Type="http://schemas.openxmlformats.org/officeDocument/2006/relationships/hyperlink" Target="https://www.dropbox.com/s/e39oq0tvox4of59/2.wav?dl=0" TargetMode="External"/><Relationship Id="rId4" Type="http://schemas.openxmlformats.org/officeDocument/2006/relationships/notesSlide" Target="../notesSlides/notesSlide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0C179-6698-9741-800A-41C92D3176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Leftovers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EE364B7-FB49-C14A-A09F-82DDAEB7D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USC </a:t>
            </a:r>
            <a:r>
              <a:rPr lang="en-US" dirty="0" err="1"/>
              <a:t>VSoE</a:t>
            </a:r>
            <a:r>
              <a:rPr lang="en-US" dirty="0"/>
              <a:t> CSCI 544: Applied Natural Language Processing</a:t>
            </a:r>
          </a:p>
          <a:p>
            <a:r>
              <a:rPr lang="en-US" dirty="0"/>
              <a:t>Jonathan May -- </a:t>
            </a:r>
            <a:r>
              <a:rPr lang="en-US" dirty="0" err="1"/>
              <a:t>梅約納</a:t>
            </a:r>
            <a:endParaRPr lang="en-US" dirty="0"/>
          </a:p>
          <a:p>
            <a:r>
              <a:rPr lang="en-US" dirty="0" err="1"/>
              <a:t>Nanyun</a:t>
            </a:r>
            <a:r>
              <a:rPr lang="en-US" dirty="0"/>
              <a:t> (Violet) Peng -- </a:t>
            </a:r>
            <a:r>
              <a:rPr lang="ja-JP" altLang="en-US"/>
              <a:t>彭楠赟</a:t>
            </a:r>
            <a:endParaRPr lang="en-US" dirty="0"/>
          </a:p>
          <a:p>
            <a:r>
              <a:rPr lang="en-US" dirty="0"/>
              <a:t>November 28, 2018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11F534-5B52-2B4A-90D2-91CF406B3CFF}"/>
              </a:ext>
            </a:extLst>
          </p:cNvPr>
          <p:cNvSpPr txBox="1"/>
          <p:nvPr/>
        </p:nvSpPr>
        <p:spPr>
          <a:xfrm>
            <a:off x="277402" y="6503542"/>
            <a:ext cx="6300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from Nathan Schneider, Chris </a:t>
            </a:r>
            <a:r>
              <a:rPr lang="en-US" dirty="0" err="1"/>
              <a:t>Callison</a:t>
            </a:r>
            <a:r>
              <a:rPr lang="en-US" dirty="0"/>
              <a:t>-Burch, Sam Bowman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89DDCA-9D9A-864B-B69B-5F1E7B330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0" y="1094359"/>
            <a:ext cx="2381250" cy="202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78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2735F-CE56-4247-B2B0-1274F161E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Cohen's Kappa (𝜿)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6901B8-A50C-874E-90EC-4577D4F31A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1055" y="1825625"/>
                <a:ext cx="11526981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Chance-corrected measure: takes into consideration likelihood of "accidental" agreement</a:t>
                </a:r>
              </a:p>
              <a:p>
                <a:r>
                  <a:rPr lang="en-US" dirty="0"/>
                  <a:t>Designed for 2 annotators (A and B) giving categorical labels (set L) for data set D (there are other methods for &gt;2 annotators, non-categorical labeling)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where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den>
                        </m:f>
                      </m:e>
                    </m:nary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(raw agreement rate)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dirty="0"/>
                  <a:t> (independent probability of agreement by chance)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6901B8-A50C-874E-90EC-4577D4F31A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1055" y="1825625"/>
                <a:ext cx="11526981" cy="4351338"/>
              </a:xfrm>
              <a:blipFill>
                <a:blip r:embed="rId2"/>
                <a:stretch>
                  <a:fillRect l="-880" t="-2632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321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Making a Finite State Acceptor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1" name="Shape 20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33000" y="1527600"/>
                <a:ext cx="10691600" cy="4555200"/>
              </a:xfrm>
              <a:prstGeom prst="rect">
                <a:avLst/>
              </a:prstGeom>
            </p:spPr>
            <p:txBody>
              <a:bodyPr vert="horz" lIns="121900" tIns="121900" rIns="121900" bIns="121900" rtlCol="0" anchor="t" anchorCtr="0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en" dirty="0" err="1"/>
                  <a:t>Th</a:t>
                </a:r>
                <a:r>
                  <a:rPr lang="en-US" dirty="0"/>
                  <a:t>is</a:t>
                </a:r>
                <a:r>
                  <a:rPr lang="en" dirty="0"/>
                  <a:t> </a:t>
                </a:r>
                <a:r>
                  <a:rPr lang="en-US" dirty="0"/>
                  <a:t>FSA </a:t>
                </a:r>
                <a:r>
                  <a:rPr lang="en" dirty="0"/>
                  <a:t>contains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" b="0" i="1" smtClean="0">
                            <a:latin typeface="Cambria Math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67</m:t>
                        </m:r>
                      </m:sup>
                    </m:sSup>
                  </m:oMath>
                </a14:m>
                <a:r>
                  <a:rPr lang="en" dirty="0"/>
                  <a:t> 4-line possible poems.</a:t>
                </a:r>
              </a:p>
              <a:p>
                <a:pPr>
                  <a:lnSpc>
                    <a:spcPct val="100000"/>
                  </a:lnSpc>
                  <a:buNone/>
                </a:pPr>
                <a:endParaRPr lang="en" dirty="0"/>
              </a:p>
            </p:txBody>
          </p:sp>
        </mc:Choice>
        <mc:Fallback>
          <p:sp>
            <p:nvSpPr>
              <p:cNvPr id="201" name="Shape 20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33000" y="1527600"/>
                <a:ext cx="10691600" cy="4555200"/>
              </a:xfrm>
              <a:prstGeom prst="rect">
                <a:avLst/>
              </a:prstGeom>
              <a:blipFill>
                <a:blip r:embed="rId3"/>
                <a:stretch>
                  <a:fillRect l="-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2" name="Shape 202"/>
          <p:cNvSpPr txBox="1"/>
          <p:nvPr/>
        </p:nvSpPr>
        <p:spPr>
          <a:xfrm>
            <a:off x="5615433" y="5180300"/>
            <a:ext cx="5709200" cy="130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endParaRPr sz="24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34455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Making a Finite State Acceptor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1" name="Shape 20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33000" y="1527600"/>
                <a:ext cx="10691600" cy="4555200"/>
              </a:xfrm>
              <a:prstGeom prst="rect">
                <a:avLst/>
              </a:prstGeom>
            </p:spPr>
            <p:txBody>
              <a:bodyPr vert="horz" lIns="121900" tIns="121900" rIns="121900" bIns="121900" rtlCol="0" anchor="t" anchorCtr="0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en" dirty="0" err="1"/>
                  <a:t>Th</a:t>
                </a:r>
                <a:r>
                  <a:rPr lang="en-US" dirty="0"/>
                  <a:t>is</a:t>
                </a:r>
                <a:r>
                  <a:rPr lang="en" dirty="0"/>
                  <a:t> </a:t>
                </a:r>
                <a:r>
                  <a:rPr lang="en-US" dirty="0"/>
                  <a:t>FSA </a:t>
                </a:r>
                <a:r>
                  <a:rPr lang="en" dirty="0"/>
                  <a:t>contains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" b="0" i="1" smtClean="0">
                            <a:latin typeface="Cambria Math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67</m:t>
                        </m:r>
                      </m:sup>
                    </m:sSup>
                  </m:oMath>
                </a14:m>
                <a:r>
                  <a:rPr lang="en" dirty="0"/>
                  <a:t> 4-line possible poems.</a:t>
                </a:r>
              </a:p>
              <a:p>
                <a:pPr>
                  <a:lnSpc>
                    <a:spcPct val="100000"/>
                  </a:lnSpc>
                  <a:buNone/>
                </a:pPr>
                <a:endParaRPr lang="en" dirty="0"/>
              </a:p>
              <a:p>
                <a:pPr>
                  <a:lnSpc>
                    <a:spcPct val="100000"/>
                  </a:lnSpc>
                  <a:buNone/>
                </a:pPr>
                <a:r>
                  <a:rPr lang="en" dirty="0"/>
                  <a:t>However most of them are meaningless:</a:t>
                </a: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" dirty="0"/>
                  <a:t> </a:t>
                </a:r>
              </a:p>
              <a:p>
                <a:pPr>
                  <a:lnSpc>
                    <a:spcPct val="100000"/>
                  </a:lnSpc>
                  <a:buNone/>
                </a:pPr>
                <a:endParaRPr lang="en" dirty="0"/>
              </a:p>
              <a:p>
                <a:pPr indent="609585">
                  <a:lnSpc>
                    <a:spcPct val="100000"/>
                  </a:lnSpc>
                  <a:buNone/>
                </a:pPr>
                <a:r>
                  <a:rPr lang="en" sz="2133" dirty="0">
                    <a:solidFill>
                      <a:srgbClr val="666666"/>
                    </a:solidFill>
                  </a:rPr>
                  <a:t>And roaring owners plaster matrimony.</a:t>
                </a:r>
              </a:p>
              <a:p>
                <a:pPr indent="609585">
                  <a:lnSpc>
                    <a:spcPct val="100000"/>
                  </a:lnSpc>
                  <a:buNone/>
                </a:pPr>
                <a:r>
                  <a:rPr lang="en" sz="2133" dirty="0">
                    <a:solidFill>
                      <a:srgbClr val="666666"/>
                    </a:solidFill>
                  </a:rPr>
                  <a:t>Or story Angie rail dimension feast,</a:t>
                </a:r>
              </a:p>
              <a:p>
                <a:pPr indent="609585">
                  <a:lnSpc>
                    <a:spcPct val="100000"/>
                  </a:lnSpc>
                  <a:buNone/>
                </a:pPr>
                <a:r>
                  <a:rPr lang="en" sz="2133" dirty="0">
                    <a:solidFill>
                      <a:srgbClr val="666666"/>
                    </a:solidFill>
                  </a:rPr>
                  <a:t>An hyper rented Walcott ceremony,</a:t>
                </a:r>
              </a:p>
              <a:p>
                <a:pPr indent="609585">
                  <a:lnSpc>
                    <a:spcPct val="100000"/>
                  </a:lnSpc>
                  <a:buNone/>
                </a:pPr>
                <a:r>
                  <a:rPr lang="en" sz="2133" dirty="0">
                    <a:solidFill>
                      <a:srgbClr val="666666"/>
                    </a:solidFill>
                  </a:rPr>
                  <a:t>Of Cochran </a:t>
                </a:r>
                <a:r>
                  <a:rPr lang="en" sz="2133" dirty="0" err="1">
                    <a:solidFill>
                      <a:srgbClr val="666666"/>
                    </a:solidFill>
                  </a:rPr>
                  <a:t>grady</a:t>
                </a:r>
                <a:r>
                  <a:rPr lang="en" sz="2133" dirty="0">
                    <a:solidFill>
                      <a:srgbClr val="666666"/>
                    </a:solidFill>
                  </a:rPr>
                  <a:t> fashion prison beast.</a:t>
                </a:r>
              </a:p>
            </p:txBody>
          </p:sp>
        </mc:Choice>
        <mc:Fallback>
          <p:sp>
            <p:nvSpPr>
              <p:cNvPr id="201" name="Shape 20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33000" y="1527600"/>
                <a:ext cx="10691600" cy="4555200"/>
              </a:xfrm>
              <a:prstGeom prst="rect">
                <a:avLst/>
              </a:prstGeom>
              <a:blipFill>
                <a:blip r:embed="rId3"/>
                <a:stretch>
                  <a:fillRect l="-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2" name="Shape 202"/>
          <p:cNvSpPr txBox="1"/>
          <p:nvPr/>
        </p:nvSpPr>
        <p:spPr>
          <a:xfrm>
            <a:off x="5615433" y="5180300"/>
            <a:ext cx="5709200" cy="130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endParaRPr sz="24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90109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Extracting a Fluent Path</a:t>
            </a:r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7704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How to find a fluent path in this FSA?</a:t>
            </a:r>
          </a:p>
        </p:txBody>
      </p:sp>
      <p:pic>
        <p:nvPicPr>
          <p:cNvPr id="209" name="Shape 209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/>
          <p:nvPr/>
        </p:nvSpPr>
        <p:spPr>
          <a:xfrm>
            <a:off x="7946733" y="3244033"/>
            <a:ext cx="3830000" cy="3175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6604855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Extracting a Fluent Path</a:t>
            </a:r>
          </a:p>
        </p:txBody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7704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How to find a fluent path in this FSA?</a:t>
            </a:r>
          </a:p>
          <a:p>
            <a:pPr>
              <a:buNone/>
            </a:pPr>
            <a:r>
              <a:rPr lang="en"/>
              <a:t>Idea 1: N-gram LM as a large weighted FSA.</a:t>
            </a:r>
          </a:p>
          <a:p>
            <a:pPr marL="609585" indent="-304792"/>
            <a:r>
              <a:rPr lang="en"/>
              <a:t>Intersect the two FSAs.</a:t>
            </a:r>
          </a:p>
          <a:p>
            <a:pPr marL="609585" indent="-304792"/>
            <a:r>
              <a:rPr lang="en"/>
              <a:t>Find the path with the highest score.</a:t>
            </a:r>
          </a:p>
          <a:p>
            <a:pPr>
              <a:buNone/>
            </a:pPr>
            <a:endParaRPr/>
          </a:p>
        </p:txBody>
      </p:sp>
      <p:pic>
        <p:nvPicPr>
          <p:cNvPr id="217" name="Shape 217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/>
          <p:nvPr/>
        </p:nvSpPr>
        <p:spPr>
          <a:xfrm>
            <a:off x="7946733" y="3244033"/>
            <a:ext cx="3830000" cy="3175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0166063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Extracting a Fluent Path</a:t>
            </a:r>
          </a:p>
        </p:txBody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7704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How to find a fluent path in this FSA?</a:t>
            </a:r>
          </a:p>
          <a:p>
            <a:pPr>
              <a:buNone/>
            </a:pPr>
            <a:r>
              <a:rPr lang="en"/>
              <a:t>Idea 2: RNN language model.</a:t>
            </a:r>
          </a:p>
          <a:p>
            <a:pPr indent="609585">
              <a:buNone/>
            </a:pPr>
            <a:r>
              <a:rPr lang="en"/>
              <a:t>How to generate the right format?</a:t>
            </a:r>
          </a:p>
          <a:p>
            <a:pPr indent="609585">
              <a:buNone/>
            </a:pPr>
            <a:r>
              <a:rPr lang="en"/>
              <a:t>How to intersect it with poem FSA?</a:t>
            </a:r>
          </a:p>
          <a:p>
            <a:pPr>
              <a:buNone/>
            </a:pPr>
            <a:endParaRPr/>
          </a:p>
        </p:txBody>
      </p:sp>
      <p:pic>
        <p:nvPicPr>
          <p:cNvPr id="225" name="Shape 225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/>
          <p:nvPr/>
        </p:nvSpPr>
        <p:spPr>
          <a:xfrm>
            <a:off x="7946733" y="3244033"/>
            <a:ext cx="3830000" cy="3175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355860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 dirty="0"/>
              <a:t>Extracting a Fluent Path Using RNN</a:t>
            </a:r>
          </a:p>
        </p:txBody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7229113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85783" indent="-380990">
              <a:lnSpc>
                <a:spcPct val="100000"/>
              </a:lnSpc>
              <a:buFont typeface="Arial" charset="0"/>
              <a:buChar char="•"/>
            </a:pPr>
            <a:r>
              <a:rPr lang="en-US" dirty="0"/>
              <a:t>FSA accepts the word string with right format.</a:t>
            </a:r>
            <a:br>
              <a:rPr lang="en" dirty="0"/>
            </a:br>
            <a:endParaRPr lang="en" dirty="0"/>
          </a:p>
          <a:p>
            <a:pPr marL="685783" indent="-380990">
              <a:buFont typeface="Arial" charset="0"/>
              <a:buChar char="•"/>
            </a:pPr>
            <a:r>
              <a:rPr lang="en" dirty="0"/>
              <a:t>RNN assigns a probability to each word string.</a:t>
            </a:r>
          </a:p>
          <a:p>
            <a:pPr>
              <a:buNone/>
            </a:pPr>
            <a:r>
              <a:rPr lang="en" dirty="0"/>
              <a:t>What we need:</a:t>
            </a:r>
          </a:p>
          <a:p>
            <a:pPr marL="0" indent="0">
              <a:buNone/>
            </a:pPr>
            <a:r>
              <a:rPr lang="en" dirty="0"/>
              <a:t>The path through FSA with highest probability.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33" name="Shape 233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/>
          <p:nvPr/>
        </p:nvSpPr>
        <p:spPr>
          <a:xfrm>
            <a:off x="7946733" y="3244033"/>
            <a:ext cx="3830000" cy="3175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0283688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 dirty="0"/>
              <a:t>Extracting a Fluent Path Using RNN</a:t>
            </a:r>
          </a:p>
        </p:txBody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7229113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85783" indent="-380990">
              <a:lnSpc>
                <a:spcPct val="100000"/>
              </a:lnSpc>
              <a:buFont typeface="Arial" charset="0"/>
              <a:buChar char="•"/>
            </a:pPr>
            <a:r>
              <a:rPr lang="en-US" dirty="0"/>
              <a:t>FSA accepts the word string with right format.</a:t>
            </a:r>
            <a:br>
              <a:rPr lang="en" dirty="0"/>
            </a:br>
            <a:endParaRPr lang="en" dirty="0"/>
          </a:p>
          <a:p>
            <a:pPr marL="685783" indent="-380990">
              <a:buFont typeface="Arial" charset="0"/>
              <a:buChar char="•"/>
            </a:pPr>
            <a:r>
              <a:rPr lang="en" dirty="0"/>
              <a:t>RNN assigns a probability to each word string.</a:t>
            </a:r>
          </a:p>
          <a:p>
            <a:pPr>
              <a:buNone/>
            </a:pPr>
            <a:r>
              <a:rPr lang="en" dirty="0"/>
              <a:t>What we need:</a:t>
            </a:r>
          </a:p>
          <a:p>
            <a:pPr marL="0" indent="0">
              <a:buNone/>
            </a:pPr>
            <a:r>
              <a:rPr lang="en" dirty="0"/>
              <a:t>The path through FSA with highest probability. </a:t>
            </a:r>
            <a:endParaRPr lang="en-US" dirty="0"/>
          </a:p>
          <a:p>
            <a:pPr marL="0" indent="0" algn="ctr">
              <a:buNone/>
            </a:pPr>
            <a:r>
              <a:rPr lang="en-US" b="1" dirty="0"/>
              <a:t>Intersection of RNN and FSA</a:t>
            </a:r>
          </a:p>
        </p:txBody>
      </p:sp>
      <p:pic>
        <p:nvPicPr>
          <p:cNvPr id="233" name="Shape 233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/>
          <p:nvPr/>
        </p:nvSpPr>
        <p:spPr>
          <a:xfrm>
            <a:off x="7946733" y="3244033"/>
            <a:ext cx="3830000" cy="3175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0470129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Intersecting RNN and FSA</a:t>
            </a:r>
          </a:p>
        </p:txBody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2644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dirty="0"/>
              <a:t>RNN requires beam search to find a fluent path.</a:t>
            </a:r>
          </a:p>
          <a:p>
            <a:pPr>
              <a:buNone/>
            </a:pPr>
            <a:r>
              <a:rPr lang="en" dirty="0"/>
              <a:t> </a:t>
            </a:r>
          </a:p>
          <a:p>
            <a:pPr>
              <a:buNone/>
            </a:pPr>
            <a:endParaRPr dirty="0"/>
          </a:p>
        </p:txBody>
      </p:sp>
      <p:pic>
        <p:nvPicPr>
          <p:cNvPr id="241" name="Shape 241" descr="RNN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3881" y="1821133"/>
            <a:ext cx="4922520" cy="1324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406905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Intersecting RNN and FSA</a:t>
            </a:r>
          </a:p>
        </p:txBody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2644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ct val="61111"/>
              <a:buNone/>
            </a:pPr>
            <a:r>
              <a:rPr lang="en"/>
              <a:t>RNN requires beam search to find a fluent path.</a:t>
            </a:r>
          </a:p>
          <a:p>
            <a:pPr>
              <a:buNone/>
            </a:pPr>
            <a:r>
              <a:rPr lang="en"/>
              <a:t> </a:t>
            </a:r>
          </a:p>
          <a:p>
            <a:pPr>
              <a:buNone/>
            </a:pPr>
            <a:r>
              <a:rPr lang="en"/>
              <a:t>Intersecting RNN and FSA: </a:t>
            </a:r>
          </a:p>
          <a:p>
            <a:pPr>
              <a:buNone/>
            </a:pPr>
            <a:r>
              <a:rPr lang="en"/>
              <a:t>Same idea, employ a beam search that is further guided by the FSA.</a:t>
            </a:r>
          </a:p>
        </p:txBody>
      </p:sp>
      <p:pic>
        <p:nvPicPr>
          <p:cNvPr id="248" name="Shape 248" descr="RNN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7432" y="1821150"/>
            <a:ext cx="4918968" cy="1324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 descr="fsa-new-big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4534" y="3302633"/>
            <a:ext cx="5822663" cy="32154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237813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Vanilla RNN </a:t>
            </a:r>
          </a:p>
        </p:txBody>
      </p:sp>
      <p:pic>
        <p:nvPicPr>
          <p:cNvPr id="255" name="Shape 255" descr="vanilabeam-step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645" y="0"/>
            <a:ext cx="475271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876" y="0"/>
            <a:ext cx="4751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04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61D8D-8C43-1E4F-AF9F-76A989B93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Sentiment analysis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CD3FC67-2FB5-1E4D-89D0-DDD807DAD7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9983740"/>
              </p:ext>
            </p:extLst>
          </p:nvPr>
        </p:nvGraphicFramePr>
        <p:xfrm>
          <a:off x="394855" y="2310534"/>
          <a:ext cx="5950527" cy="1854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2382">
                  <a:extLst>
                    <a:ext uri="{9D8B030D-6E8A-4147-A177-3AD203B41FA5}">
                      <a16:colId xmlns:a16="http://schemas.microsoft.com/office/drawing/2014/main" val="249419415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6234822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6687791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049640251"/>
                    </a:ext>
                  </a:extLst>
                </a:gridCol>
                <a:gridCol w="1052945">
                  <a:extLst>
                    <a:ext uri="{9D8B030D-6E8A-4147-A177-3AD203B41FA5}">
                      <a16:colId xmlns:a16="http://schemas.microsoft.com/office/drawing/2014/main" val="62828474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Annotator 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564011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17878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Annotator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398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1186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4097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4E411AC-31A4-F942-8357-2E2013196B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683642"/>
              </p:ext>
            </p:extLst>
          </p:nvPr>
        </p:nvGraphicFramePr>
        <p:xfrm>
          <a:off x="6622471" y="2681374"/>
          <a:ext cx="256770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7709">
                  <a:extLst>
                    <a:ext uri="{9D8B030D-6E8A-4147-A177-3AD203B41FA5}">
                      <a16:colId xmlns:a16="http://schemas.microsoft.com/office/drawing/2014/main" val="2656172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Totals (A)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550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Positive: 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155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Neutral: 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377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Negative: 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96747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556F16D-DCE9-CF4E-8A34-C527EB921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289931"/>
              </p:ext>
            </p:extLst>
          </p:nvPr>
        </p:nvGraphicFramePr>
        <p:xfrm>
          <a:off x="1475510" y="4413740"/>
          <a:ext cx="4869873" cy="37084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356443">
                  <a:extLst>
                    <a:ext uri="{9D8B030D-6E8A-4147-A177-3AD203B41FA5}">
                      <a16:colId xmlns:a16="http://schemas.microsoft.com/office/drawing/2014/main" val="877727214"/>
                    </a:ext>
                  </a:extLst>
                </a:gridCol>
                <a:gridCol w="1185865">
                  <a:extLst>
                    <a:ext uri="{9D8B030D-6E8A-4147-A177-3AD203B41FA5}">
                      <a16:colId xmlns:a16="http://schemas.microsoft.com/office/drawing/2014/main" val="366251373"/>
                    </a:ext>
                  </a:extLst>
                </a:gridCol>
                <a:gridCol w="1260764">
                  <a:extLst>
                    <a:ext uri="{9D8B030D-6E8A-4147-A177-3AD203B41FA5}">
                      <a16:colId xmlns:a16="http://schemas.microsoft.com/office/drawing/2014/main" val="1353706597"/>
                    </a:ext>
                  </a:extLst>
                </a:gridCol>
                <a:gridCol w="1066801">
                  <a:extLst>
                    <a:ext uri="{9D8B030D-6E8A-4147-A177-3AD203B41FA5}">
                      <a16:colId xmlns:a16="http://schemas.microsoft.com/office/drawing/2014/main" val="39654862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Totals (B)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r>
                        <a:rPr lang="en-US" dirty="0"/>
                        <a:t>: 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Neut</a:t>
                      </a:r>
                      <a:r>
                        <a:rPr lang="en-US" dirty="0"/>
                        <a:t>: 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Neg: 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8544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E37EB8-C5F3-4C4A-97D5-5FE888A94F31}"/>
                  </a:ext>
                </a:extLst>
              </p:cNvPr>
              <p:cNvSpPr/>
              <p:nvPr/>
            </p:nvSpPr>
            <p:spPr>
              <a:xfrm>
                <a:off x="9513682" y="1361847"/>
                <a:ext cx="1366528" cy="65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E37EB8-C5F3-4C4A-97D5-5FE888A94F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3682" y="1361847"/>
                <a:ext cx="1366528" cy="6576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EF0AE4-2CBD-114E-85ED-E48DD79DD7BD}"/>
                  </a:ext>
                </a:extLst>
              </p:cNvPr>
              <p:cNvSpPr txBox="1"/>
              <p:nvPr/>
            </p:nvSpPr>
            <p:spPr>
              <a:xfrm>
                <a:off x="394855" y="5241826"/>
                <a:ext cx="2728952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54+18+72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.576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EF0AE4-2CBD-114E-85ED-E48DD79DD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55" y="5241826"/>
                <a:ext cx="2728952" cy="526041"/>
              </a:xfrm>
              <a:prstGeom prst="rect">
                <a:avLst/>
              </a:prstGeom>
              <a:blipFill>
                <a:blip r:embed="rId3"/>
                <a:stretch>
                  <a:fillRect l="-1389" t="-2381" r="-138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9C7D5C8-1052-7D4F-84B0-473535B46BC7}"/>
                  </a:ext>
                </a:extLst>
              </p:cNvPr>
              <p:cNvSpPr/>
              <p:nvPr/>
            </p:nvSpPr>
            <p:spPr>
              <a:xfrm>
                <a:off x="8356923" y="4363141"/>
                <a:ext cx="3680046" cy="7693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9C7D5C8-1052-7D4F-84B0-473535B46B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923" y="4363141"/>
                <a:ext cx="3680046" cy="769378"/>
              </a:xfrm>
              <a:prstGeom prst="rect">
                <a:avLst/>
              </a:prstGeom>
              <a:blipFill>
                <a:blip r:embed="rId4"/>
                <a:stretch>
                  <a:fillRect l="-5842" t="-121311" b="-170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4E64B8D-AEDF-8E4D-A962-B6F387EE38CA}"/>
                  </a:ext>
                </a:extLst>
              </p:cNvPr>
              <p:cNvSpPr/>
              <p:nvPr/>
            </p:nvSpPr>
            <p:spPr>
              <a:xfrm>
                <a:off x="8356923" y="5241826"/>
                <a:ext cx="3680046" cy="5388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4E64B8D-AEDF-8E4D-A962-B6F387EE38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923" y="5241826"/>
                <a:ext cx="3680046" cy="538865"/>
              </a:xfrm>
              <a:prstGeom prst="rect">
                <a:avLst/>
              </a:prstGeom>
              <a:blipFill>
                <a:blip r:embed="rId5"/>
                <a:stretch>
                  <a:fillRect t="-62791" b="-97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1849BC-9E34-0D48-A828-CA815B4B8F87}"/>
                  </a:ext>
                </a:extLst>
              </p:cNvPr>
              <p:cNvSpPr txBox="1"/>
              <p:nvPr/>
            </p:nvSpPr>
            <p:spPr>
              <a:xfrm>
                <a:off x="325582" y="6086613"/>
                <a:ext cx="4078039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85∗85+72∗67+93∗98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250∗250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=.339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1849BC-9E34-0D48-A828-CA815B4B8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82" y="6086613"/>
                <a:ext cx="4078039" cy="526041"/>
              </a:xfrm>
              <a:prstGeom prst="rect">
                <a:avLst/>
              </a:prstGeom>
              <a:blipFill>
                <a:blip r:embed="rId6"/>
                <a:stretch>
                  <a:fillRect l="-621" r="-621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3EDFD0-8BC5-FF4D-896E-577C7B8542C3}"/>
                  </a:ext>
                </a:extLst>
              </p:cNvPr>
              <p:cNvSpPr txBox="1"/>
              <p:nvPr/>
            </p:nvSpPr>
            <p:spPr>
              <a:xfrm>
                <a:off x="4987636" y="6040595"/>
                <a:ext cx="2412327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.576−.339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1−.339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=.359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3EDFD0-8BC5-FF4D-896E-577C7B854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636" y="6040595"/>
                <a:ext cx="2412327" cy="525978"/>
              </a:xfrm>
              <a:prstGeom prst="rect">
                <a:avLst/>
              </a:prstGeom>
              <a:blipFill>
                <a:blip r:embed="rId7"/>
                <a:stretch>
                  <a:fillRect l="-1047" t="-2381" r="-1571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325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Vanilla RNN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424" y="0"/>
            <a:ext cx="6020227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519" y="0"/>
            <a:ext cx="6020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80550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 dirty="0"/>
          </a:p>
        </p:txBody>
      </p:sp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Intersection</a:t>
            </a:r>
          </a:p>
        </p:txBody>
      </p:sp>
      <p:pic>
        <p:nvPicPr>
          <p:cNvPr id="269" name="Shape 269" descr="FSAbeam-step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645" y="0"/>
            <a:ext cx="475271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603" y="0"/>
            <a:ext cx="4751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976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Intersection</a:t>
            </a:r>
          </a:p>
        </p:txBody>
      </p:sp>
      <p:pic>
        <p:nvPicPr>
          <p:cNvPr id="276" name="Shape 276" descr="FSAbeam-step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645" y="0"/>
            <a:ext cx="475271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877" y="0"/>
            <a:ext cx="4751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6766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 dirty="0"/>
          </a:p>
        </p:txBody>
      </p:sp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Intersection</a:t>
            </a:r>
          </a:p>
        </p:txBody>
      </p:sp>
      <p:pic>
        <p:nvPicPr>
          <p:cNvPr id="283" name="Shape 283" descr="FSAbeam-step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645" y="0"/>
            <a:ext cx="475271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644" y="0"/>
            <a:ext cx="4751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2394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Extracting a Fluent Path</a:t>
            </a:r>
          </a:p>
        </p:txBody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72676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dirty="0"/>
              <a:t>Now we can find a fluent path in the FSA.</a:t>
            </a:r>
          </a:p>
          <a:p>
            <a:pPr>
              <a:buNone/>
            </a:pPr>
            <a:r>
              <a:rPr lang="en" dirty="0"/>
              <a:t>In practice, We collect 94,882 English </a:t>
            </a:r>
            <a:r>
              <a:rPr lang="en" i="1" dirty="0"/>
              <a:t>songs</a:t>
            </a:r>
            <a:r>
              <a:rPr lang="en" dirty="0"/>
              <a:t> (32m word tokens) and train a 2-layer recurrent network with LSTM cells. </a:t>
            </a:r>
            <a:br>
              <a:rPr lang="en" dirty="0"/>
            </a:br>
            <a:r>
              <a:rPr lang="en" dirty="0"/>
              <a:t>we choose beam size=50.</a:t>
            </a:r>
          </a:p>
          <a:p>
            <a:pPr>
              <a:buNone/>
            </a:pPr>
            <a:endParaRPr dirty="0"/>
          </a:p>
          <a:p>
            <a:pPr>
              <a:buClr>
                <a:schemeClr val="dk1"/>
              </a:buClr>
              <a:buSzPct val="61111"/>
              <a:buNone/>
            </a:pPr>
            <a:endParaRPr dirty="0"/>
          </a:p>
          <a:p>
            <a:pPr>
              <a:buNone/>
            </a:pPr>
            <a:endParaRPr dirty="0"/>
          </a:p>
          <a:p>
            <a:pPr>
              <a:buNone/>
            </a:pPr>
            <a:endParaRPr dirty="0"/>
          </a:p>
        </p:txBody>
      </p:sp>
      <p:pic>
        <p:nvPicPr>
          <p:cNvPr id="290" name="Shape 290" descr="Diagram1-new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0867" y="593366"/>
            <a:ext cx="3405532" cy="5704361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/>
          <p:nvPr/>
        </p:nvSpPr>
        <p:spPr>
          <a:xfrm>
            <a:off x="7946733" y="3300033"/>
            <a:ext cx="3830000" cy="3119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0655213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Beam search is not an optimal search</a:t>
            </a:r>
          </a:p>
        </p:txBody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290800" cy="45552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What if none of beam hypotheses can be meaningfully followed by the fixed rhyme word?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solidFill>
                  <a:srgbClr val="9E9E9E"/>
                </a:solidFill>
              </a:rPr>
              <a:t>The greatest gift of holy </a:t>
            </a:r>
            <a:r>
              <a:rPr lang="en"/>
              <a:t>matrimony</a:t>
            </a:r>
            <a:r>
              <a:rPr lang="en">
                <a:solidFill>
                  <a:srgbClr val="9E9E9E"/>
                </a:solidFill>
              </a:rPr>
              <a:t>,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solidFill>
                  <a:srgbClr val="9E9E9E"/>
                </a:solidFill>
              </a:rPr>
              <a:t>Declare an order from a wedding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feast,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solidFill>
                  <a:srgbClr val="9E9E9E"/>
                </a:solidFill>
              </a:rPr>
              <a:t>Or open up a wedding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ceremony</a:t>
            </a:r>
            <a:r>
              <a:rPr lang="en">
                <a:solidFill>
                  <a:srgbClr val="9E9E9E"/>
                </a:solidFill>
              </a:rPr>
              <a:t>,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solidFill>
                  <a:srgbClr val="9E9E9E"/>
                </a:solidFill>
              </a:rPr>
              <a:t>And hail the son of God and kill the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beast.</a:t>
            </a:r>
          </a:p>
        </p:txBody>
      </p:sp>
      <p:pic>
        <p:nvPicPr>
          <p:cNvPr id="298" name="Shape 298" descr="fsa-new-big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7299" y="1536634"/>
            <a:ext cx="5509992" cy="42462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242449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Beam search is not an optimal search</a:t>
            </a:r>
          </a:p>
        </p:txBody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274800" cy="45552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Solution: Generating poem in reverse</a:t>
            </a:r>
            <a:br>
              <a:rPr lang="en"/>
            </a:br>
            <a:br>
              <a:rPr lang="en"/>
            </a:br>
            <a:endParaRPr lang="en"/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solidFill>
                  <a:srgbClr val="9E9E9E"/>
                </a:solidFill>
              </a:rPr>
              <a:t>The greatest gift of holy </a:t>
            </a:r>
            <a:r>
              <a:rPr lang="en"/>
              <a:t>matrimony</a:t>
            </a:r>
            <a:r>
              <a:rPr lang="en">
                <a:solidFill>
                  <a:srgbClr val="9E9E9E"/>
                </a:solidFill>
              </a:rPr>
              <a:t>,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solidFill>
                  <a:srgbClr val="9E9E9E"/>
                </a:solidFill>
              </a:rPr>
              <a:t>Declare an order from a wedding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feast,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solidFill>
                  <a:srgbClr val="9E9E9E"/>
                </a:solidFill>
              </a:rPr>
              <a:t>Or open up a wedding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ceremony</a:t>
            </a:r>
            <a:r>
              <a:rPr lang="en">
                <a:solidFill>
                  <a:srgbClr val="9E9E9E"/>
                </a:solidFill>
              </a:rPr>
              <a:t>,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solidFill>
                  <a:srgbClr val="9E9E9E"/>
                </a:solidFill>
              </a:rPr>
              <a:t>And hail the son of God and kill the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beast.</a:t>
            </a:r>
          </a:p>
        </p:txBody>
      </p:sp>
      <p:pic>
        <p:nvPicPr>
          <p:cNvPr id="305" name="Shape 305" descr="fsa-new-big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7299" y="1536634"/>
            <a:ext cx="5509992" cy="42462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679948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Beam search is not an optimal search</a:t>
            </a:r>
          </a:p>
        </p:txBody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274800" cy="45552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Solution: Generating poem in reverse</a:t>
            </a:r>
            <a:br>
              <a:rPr lang="en"/>
            </a:br>
            <a:br>
              <a:rPr lang="en"/>
            </a:br>
            <a:endParaRPr lang="en"/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solidFill>
                  <a:srgbClr val="9E9E9E"/>
                </a:solidFill>
              </a:rPr>
              <a:t>The greatest gift of holy </a:t>
            </a:r>
            <a:r>
              <a:rPr lang="en"/>
              <a:t>matrimony</a:t>
            </a:r>
            <a:r>
              <a:rPr lang="en">
                <a:solidFill>
                  <a:srgbClr val="9E9E9E"/>
                </a:solidFill>
              </a:rPr>
              <a:t>,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solidFill>
                  <a:srgbClr val="9E9E9E"/>
                </a:solidFill>
              </a:rPr>
              <a:t>Declare an order from a wedding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feast,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solidFill>
                  <a:srgbClr val="9E9E9E"/>
                </a:solidFill>
              </a:rPr>
              <a:t>Or open up a wedding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ceremony</a:t>
            </a:r>
            <a:r>
              <a:rPr lang="en">
                <a:solidFill>
                  <a:srgbClr val="9E9E9E"/>
                </a:solidFill>
              </a:rPr>
              <a:t>,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solidFill>
                  <a:srgbClr val="9E9E9E"/>
                </a:solidFill>
              </a:rPr>
              <a:t>And hail the son of God and kill </a:t>
            </a:r>
            <a:r>
              <a:rPr lang="en"/>
              <a:t>the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beast.</a:t>
            </a:r>
          </a:p>
        </p:txBody>
      </p:sp>
      <p:pic>
        <p:nvPicPr>
          <p:cNvPr id="312" name="Shape 312" descr="fsa-new-big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7299" y="1536634"/>
            <a:ext cx="5509992" cy="42462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385877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Beam search is not an optimal search</a:t>
            </a:r>
          </a:p>
        </p:txBody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274800" cy="45552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Solution: Generating poem in reverse</a:t>
            </a:r>
            <a:br>
              <a:rPr lang="en"/>
            </a:br>
            <a:br>
              <a:rPr lang="en"/>
            </a:br>
            <a:endParaRPr lang="en"/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solidFill>
                  <a:srgbClr val="9E9E9E"/>
                </a:solidFill>
              </a:rPr>
              <a:t>The greatest gift of holy </a:t>
            </a:r>
            <a:r>
              <a:rPr lang="en"/>
              <a:t>matrimony</a:t>
            </a:r>
            <a:r>
              <a:rPr lang="en">
                <a:solidFill>
                  <a:srgbClr val="9E9E9E"/>
                </a:solidFill>
              </a:rPr>
              <a:t>,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solidFill>
                  <a:srgbClr val="9E9E9E"/>
                </a:solidFill>
              </a:rPr>
              <a:t>Declare an order from a wedding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feast,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solidFill>
                  <a:srgbClr val="9E9E9E"/>
                </a:solidFill>
              </a:rPr>
              <a:t>Or open up a wedding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ceremony</a:t>
            </a:r>
            <a:r>
              <a:rPr lang="en">
                <a:solidFill>
                  <a:srgbClr val="9E9E9E"/>
                </a:solidFill>
              </a:rPr>
              <a:t>,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solidFill>
                  <a:srgbClr val="9E9E9E"/>
                </a:solidFill>
              </a:rPr>
              <a:t>And hail the son of God and </a:t>
            </a:r>
            <a:r>
              <a:rPr lang="en"/>
              <a:t>kill the beast.</a:t>
            </a:r>
          </a:p>
        </p:txBody>
      </p:sp>
      <p:pic>
        <p:nvPicPr>
          <p:cNvPr id="319" name="Shape 319" descr="fsa-new-big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7299" y="1536634"/>
            <a:ext cx="5509992" cy="42462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850475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Beam search is not an optimal search</a:t>
            </a:r>
          </a:p>
        </p:txBody>
      </p:sp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274800" cy="45552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Solution: Generating poem in reverse</a:t>
            </a:r>
            <a:br>
              <a:rPr lang="en"/>
            </a:br>
            <a:br>
              <a:rPr lang="en"/>
            </a:br>
            <a:endParaRPr lang="en"/>
          </a:p>
          <a:p>
            <a:pPr>
              <a:buNone/>
            </a:pPr>
            <a:r>
              <a:rPr lang="en"/>
              <a:t>The greatest gift of holy matrimony,</a:t>
            </a:r>
          </a:p>
          <a:p>
            <a:pPr>
              <a:buNone/>
            </a:pPr>
            <a:r>
              <a:rPr lang="en"/>
              <a:t>Declare an order from a wedding feast,</a:t>
            </a:r>
          </a:p>
          <a:p>
            <a:pPr>
              <a:buNone/>
            </a:pPr>
            <a:r>
              <a:rPr lang="en"/>
              <a:t>Or open up a wedding ceremony,</a:t>
            </a:r>
          </a:p>
          <a:p>
            <a:pPr>
              <a:buNone/>
            </a:pPr>
            <a:r>
              <a:rPr lang="en"/>
              <a:t>And hail the son of God and kill the beast.</a:t>
            </a:r>
          </a:p>
        </p:txBody>
      </p:sp>
      <p:pic>
        <p:nvPicPr>
          <p:cNvPr id="326" name="Shape 326" descr="fsa-new-big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7299" y="1536634"/>
            <a:ext cx="5509992" cy="42462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1475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3BF07-AE6B-2948-8701-576BE6CB9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584FB36-42A9-DF44-A6A6-F752D4494D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579910"/>
              </p:ext>
            </p:extLst>
          </p:nvPr>
        </p:nvGraphicFramePr>
        <p:xfrm>
          <a:off x="258618" y="3394365"/>
          <a:ext cx="8128000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88004121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60550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125344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09060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Annotator 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576993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Annotator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54007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2456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219798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1AE19B22-1F77-6640-9B18-40082404E3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0544436"/>
              </p:ext>
            </p:extLst>
          </p:nvPr>
        </p:nvGraphicFramePr>
        <p:xfrm>
          <a:off x="258618" y="1313006"/>
          <a:ext cx="5950527" cy="1854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2382">
                  <a:extLst>
                    <a:ext uri="{9D8B030D-6E8A-4147-A177-3AD203B41FA5}">
                      <a16:colId xmlns:a16="http://schemas.microsoft.com/office/drawing/2014/main" val="249419415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6234822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6687791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049640251"/>
                    </a:ext>
                  </a:extLst>
                </a:gridCol>
                <a:gridCol w="1052945">
                  <a:extLst>
                    <a:ext uri="{9D8B030D-6E8A-4147-A177-3AD203B41FA5}">
                      <a16:colId xmlns:a16="http://schemas.microsoft.com/office/drawing/2014/main" val="62828474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Annotator 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564011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17878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Annotator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398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1186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40970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7F40EB4-E9E6-0C48-A0D4-2D5764EC5C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223628"/>
              </p:ext>
            </p:extLst>
          </p:nvPr>
        </p:nvGraphicFramePr>
        <p:xfrm>
          <a:off x="7483764" y="2058107"/>
          <a:ext cx="387003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9563">
                  <a:extLst>
                    <a:ext uri="{9D8B030D-6E8A-4147-A177-3AD203B41FA5}">
                      <a16:colId xmlns:a16="http://schemas.microsoft.com/office/drawing/2014/main" val="921105178"/>
                    </a:ext>
                  </a:extLst>
                </a:gridCol>
                <a:gridCol w="2050473">
                  <a:extLst>
                    <a:ext uri="{9D8B030D-6E8A-4147-A177-3AD203B41FA5}">
                      <a16:colId xmlns:a16="http://schemas.microsoft.com/office/drawing/2014/main" val="4193688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Raw agreement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161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.576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4096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AD0E372-2EB2-B24F-A84F-ACEE4746E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023610"/>
              </p:ext>
            </p:extLst>
          </p:nvPr>
        </p:nvGraphicFramePr>
        <p:xfrm>
          <a:off x="8689110" y="3687374"/>
          <a:ext cx="282401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617">
                  <a:extLst>
                    <a:ext uri="{9D8B030D-6E8A-4147-A177-3AD203B41FA5}">
                      <a16:colId xmlns:a16="http://schemas.microsoft.com/office/drawing/2014/main" val="92110517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193688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Raw agreement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161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.902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-.012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4096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0FFA247-F7C3-DA46-8449-1F64EE20F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136700"/>
              </p:ext>
            </p:extLst>
          </p:nvPr>
        </p:nvGraphicFramePr>
        <p:xfrm>
          <a:off x="258618" y="5166713"/>
          <a:ext cx="8128000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88004121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60550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125344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09060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Annotator 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576993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Annotator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54007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2456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21979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50382E3-EB5F-8B4C-A177-E159DAC2D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679155"/>
              </p:ext>
            </p:extLst>
          </p:nvPr>
        </p:nvGraphicFramePr>
        <p:xfrm>
          <a:off x="8689110" y="5537553"/>
          <a:ext cx="282401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617">
                  <a:extLst>
                    <a:ext uri="{9D8B030D-6E8A-4147-A177-3AD203B41FA5}">
                      <a16:colId xmlns:a16="http://schemas.microsoft.com/office/drawing/2014/main" val="92110517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193688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Raw agreement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161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.996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40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806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Beam search is not an optimal search</a:t>
            </a:r>
          </a:p>
        </p:txBody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274800" cy="45552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ct val="61111"/>
              <a:buNone/>
            </a:pPr>
            <a:r>
              <a:rPr lang="en"/>
              <a:t>What if none of beam hypotheses meaningfully relate to all of the rhyme words?</a:t>
            </a:r>
          </a:p>
          <a:p>
            <a:pPr>
              <a:buNone/>
            </a:pPr>
            <a:r>
              <a:rPr lang="en">
                <a:solidFill>
                  <a:srgbClr val="9E9E9E"/>
                </a:solidFill>
              </a:rPr>
              <a:t>The greatest gift of holy </a:t>
            </a:r>
            <a:r>
              <a:rPr lang="en"/>
              <a:t>matrimony</a:t>
            </a:r>
            <a:r>
              <a:rPr lang="en">
                <a:solidFill>
                  <a:srgbClr val="9E9E9E"/>
                </a:solidFill>
              </a:rPr>
              <a:t>,</a:t>
            </a:r>
          </a:p>
          <a:p>
            <a:pPr>
              <a:buNone/>
            </a:pPr>
            <a:r>
              <a:rPr lang="en">
                <a:solidFill>
                  <a:srgbClr val="9E9E9E"/>
                </a:solidFill>
              </a:rPr>
              <a:t>Declare an order from a wedding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feast,</a:t>
            </a:r>
          </a:p>
          <a:p>
            <a:pPr>
              <a:buNone/>
            </a:pPr>
            <a:r>
              <a:rPr lang="en">
                <a:solidFill>
                  <a:srgbClr val="9E9E9E"/>
                </a:solidFill>
              </a:rPr>
              <a:t>Or open up a wedding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ceremony</a:t>
            </a:r>
            <a:r>
              <a:rPr lang="en">
                <a:solidFill>
                  <a:srgbClr val="9E9E9E"/>
                </a:solidFill>
              </a:rPr>
              <a:t>,</a:t>
            </a:r>
          </a:p>
          <a:p>
            <a:pPr>
              <a:buNone/>
            </a:pPr>
            <a:r>
              <a:rPr lang="en">
                <a:solidFill>
                  <a:srgbClr val="9E9E9E"/>
                </a:solidFill>
              </a:rPr>
              <a:t>And hail the son of God and kill the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beast.</a:t>
            </a:r>
          </a:p>
        </p:txBody>
      </p:sp>
      <p:pic>
        <p:nvPicPr>
          <p:cNvPr id="333" name="Shape 333" descr="RNN-revers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9032" y="3162167"/>
            <a:ext cx="4167365" cy="3145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302698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Beam search is not an optimal search</a:t>
            </a:r>
          </a:p>
        </p:txBody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274800" cy="45552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Solution: Providing all rhyme words to the Language Model</a:t>
            </a:r>
          </a:p>
          <a:p>
            <a:pPr>
              <a:buNone/>
            </a:pPr>
            <a:endParaRPr/>
          </a:p>
          <a:p>
            <a:pPr>
              <a:buNone/>
            </a:pPr>
            <a:endParaRPr/>
          </a:p>
        </p:txBody>
      </p:sp>
      <p:pic>
        <p:nvPicPr>
          <p:cNvPr id="340" name="Shape 340" descr="RNN-revers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9032" y="3162167"/>
            <a:ext cx="4167365" cy="31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 descr="seq2seq-reverse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5367" y="3162166"/>
            <a:ext cx="10237600" cy="3197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937517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User Study</a:t>
            </a:r>
          </a:p>
        </p:txBody>
      </p:sp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User preferences between generation model and translation model</a:t>
            </a:r>
          </a:p>
        </p:txBody>
      </p:sp>
      <p:graphicFrame>
        <p:nvGraphicFramePr>
          <p:cNvPr id="348" name="Shape 348"/>
          <p:cNvGraphicFramePr/>
          <p:nvPr/>
        </p:nvGraphicFramePr>
        <p:xfrm>
          <a:off x="1270000" y="2667000"/>
          <a:ext cx="9652000" cy="21944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7532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Preference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Generation Model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Translation Model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Can not Decide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Stanzas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26%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 b="1"/>
                        <a:t>43%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31%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Sonnets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21%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 b="1"/>
                        <a:t>57%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22%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914501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Sample poems</a:t>
            </a:r>
          </a:p>
        </p:txBody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72516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Love at First Sight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An early morning on a rainy night, </a:t>
            </a:r>
            <a:br>
              <a:rPr lang="en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Relax and make the other people happy, </a:t>
            </a:r>
            <a:br>
              <a:rPr lang="en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Or maybe get a little out of sight, </a:t>
            </a:r>
            <a:br>
              <a:rPr lang="en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And wander down the streets of Cincinnati.</a:t>
            </a:r>
          </a:p>
          <a:p>
            <a:pPr>
              <a:buClr>
                <a:schemeClr val="dk1"/>
              </a:buClr>
              <a:buSzPct val="61111"/>
              <a:buNone/>
            </a:pP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>
              <a:buNone/>
            </a:pP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55" name="Shape 355" descr="415313-Cincinnati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4867" y="3569932"/>
            <a:ext cx="4436964" cy="31012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93701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Sample poems</a:t>
            </a:r>
          </a:p>
        </p:txBody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5076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Noodles</a:t>
            </a:r>
          </a:p>
          <a:p>
            <a:pPr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The people wanna drink spaghetti alla, </a:t>
            </a:r>
            <a:br>
              <a:rPr lang="en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And maybe eat a lot of other crackers, </a:t>
            </a:r>
            <a:br>
              <a:rPr lang="en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Or sit around and talk about the salsa, </a:t>
            </a:r>
            <a:br>
              <a:rPr lang="en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 little bit of nothing really matters.</a:t>
            </a:r>
          </a:p>
          <a:p>
            <a:pPr>
              <a:buNone/>
            </a:pP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>
              <a:buNone/>
            </a:pPr>
            <a:endParaRPr sz="3733"/>
          </a:p>
          <a:p>
            <a:pPr>
              <a:buNone/>
            </a:pPr>
            <a:endParaRPr sz="3733">
              <a:solidFill>
                <a:schemeClr val="dk1"/>
              </a:solidFill>
            </a:endParaRPr>
          </a:p>
        </p:txBody>
      </p:sp>
      <p:pic>
        <p:nvPicPr>
          <p:cNvPr id="362" name="Shape 362" descr="... Yummy, Delicious, Noodles, ..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6101" y="3554201"/>
            <a:ext cx="4710300" cy="31315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875087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Sample poems</a:t>
            </a:r>
          </a:p>
        </p:txBody>
      </p:sp>
      <p:sp>
        <p:nvSpPr>
          <p:cNvPr id="368" name="Shape 36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Civil War</a:t>
            </a:r>
          </a:p>
          <a:p>
            <a:pPr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Creating new entire revolution, </a:t>
            </a:r>
            <a:br>
              <a:rPr lang="en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An endless nation on eternal war, </a:t>
            </a:r>
            <a:br>
              <a:rPr lang="en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United as a peaceful resolution, </a:t>
            </a:r>
            <a:br>
              <a:rPr lang="en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Or not exist together any more.</a:t>
            </a:r>
          </a:p>
          <a:p>
            <a:pPr>
              <a:buNone/>
            </a:pP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>
              <a:buClr>
                <a:schemeClr val="dk1"/>
              </a:buClr>
              <a:buSzPct val="61111"/>
              <a:buNone/>
            </a:pP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>
              <a:buClr>
                <a:schemeClr val="dk1"/>
              </a:buClr>
              <a:buSzPct val="39285"/>
              <a:buNone/>
            </a:pPr>
            <a:endParaRPr sz="3733">
              <a:solidFill>
                <a:schemeClr val="dk1"/>
              </a:solidFill>
            </a:endParaRPr>
          </a:p>
          <a:p>
            <a:pPr>
              <a:buNone/>
            </a:pPr>
            <a:endParaRPr sz="3733">
              <a:solidFill>
                <a:schemeClr val="dk1"/>
              </a:solidFill>
            </a:endParaRPr>
          </a:p>
        </p:txBody>
      </p:sp>
      <p:pic>
        <p:nvPicPr>
          <p:cNvPr id="369" name="Shape 369" descr="Image result for us civil wa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3334" y="3616867"/>
            <a:ext cx="6243065" cy="302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065487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Plagiarism or Creativity?</a:t>
            </a:r>
          </a:p>
        </p:txBody>
      </p:sp>
      <p:sp>
        <p:nvSpPr>
          <p:cNvPr id="375" name="Shape 37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97232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It is common for RNNs to repeat large sections of training data.</a:t>
            </a:r>
          </a:p>
          <a:p>
            <a:pPr>
              <a:buNone/>
            </a:pPr>
            <a:r>
              <a:rPr lang="en"/>
              <a:t>But our poetry system deals with lots of constraints.</a:t>
            </a:r>
          </a:p>
          <a:p>
            <a:pPr marL="609585" indent="-304792">
              <a:buChar char="-"/>
            </a:pPr>
            <a:r>
              <a:rPr lang="en"/>
              <a:t>Rhymes</a:t>
            </a:r>
          </a:p>
          <a:p>
            <a:pPr marL="609585" indent="-304792">
              <a:buChar char="-"/>
            </a:pPr>
            <a:r>
              <a:rPr lang="en"/>
              <a:t>Iambic rhythm</a:t>
            </a:r>
          </a:p>
          <a:p>
            <a:pPr marL="609585" indent="-304792">
              <a:buChar char="-"/>
            </a:pPr>
            <a:r>
              <a:rPr lang="en"/>
              <a:t>Word-repeated penalty</a:t>
            </a:r>
          </a:p>
          <a:p>
            <a:pPr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583791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Repeated 5-grams</a:t>
            </a:r>
          </a:p>
        </p:txBody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/>
          </a:p>
        </p:txBody>
      </p:sp>
      <p:graphicFrame>
        <p:nvGraphicFramePr>
          <p:cNvPr id="382" name="Shape 382"/>
          <p:cNvGraphicFramePr/>
          <p:nvPr/>
        </p:nvGraphicFramePr>
        <p:xfrm>
          <a:off x="1270000" y="2172900"/>
          <a:ext cx="9652000" cy="24382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2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Repeated 5-gram from training data</a:t>
                      </a: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Our system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3%</a:t>
                      </a: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- word-repeated penalty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21%</a:t>
                      </a: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- iambic rhythm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30%</a:t>
                      </a: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626621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Can It be Generalized?</a:t>
            </a:r>
          </a:p>
        </p:txBody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9484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Port to Spanish.</a:t>
            </a:r>
          </a:p>
          <a:p>
            <a:pPr>
              <a:buNone/>
            </a:pPr>
            <a:r>
              <a:rPr lang="en"/>
              <a:t>Classical Spanish soneta: 14 eleven-syllable lines under the rhyme scheme ABBA ABBA CDC DCD.</a:t>
            </a:r>
          </a:p>
          <a:p>
            <a:pPr>
              <a:buNone/>
            </a:pPr>
            <a:endParaRPr/>
          </a:p>
        </p:txBody>
      </p:sp>
      <p:pic>
        <p:nvPicPr>
          <p:cNvPr id="389" name="Shape 3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5233" y="1286933"/>
            <a:ext cx="4953000" cy="50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Shape 3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834" y="3949533"/>
            <a:ext cx="4428765" cy="2677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818449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Summary</a:t>
            </a:r>
          </a:p>
        </p:txBody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304792"/>
            <a:r>
              <a:rPr lang="en" dirty="0"/>
              <a:t>We introduce a general method for combining finite state machinery with deep learning model.</a:t>
            </a:r>
            <a:br>
              <a:rPr lang="en" dirty="0"/>
            </a:br>
            <a:endParaRPr lang="en" dirty="0"/>
          </a:p>
          <a:p>
            <a:pPr marL="609585" indent="-304792"/>
            <a:r>
              <a:rPr lang="en" dirty="0"/>
              <a:t>We create Hafez: an end-to-end system for generating computer poetry from any user-supplied topic.</a:t>
            </a:r>
            <a:br>
              <a:rPr lang="en" dirty="0"/>
            </a:br>
            <a:endParaRPr lang="en" dirty="0"/>
          </a:p>
          <a:p>
            <a:pPr marL="609585" indent="-304792"/>
            <a:r>
              <a:rPr lang="en" dirty="0"/>
              <a:t>We show how to extend our system to different formats and languages.</a:t>
            </a:r>
            <a:endParaRPr lang="en-US" dirty="0"/>
          </a:p>
          <a:p>
            <a:pPr marL="609585" indent="-304792"/>
            <a:endParaRPr dirty="0"/>
          </a:p>
          <a:p>
            <a:pPr>
              <a:buNone/>
            </a:pPr>
            <a:endParaRPr dirty="0"/>
          </a:p>
          <a:p>
            <a:pPr>
              <a:buNone/>
            </a:pPr>
            <a:endParaRPr dirty="0"/>
          </a:p>
          <a:p>
            <a:pPr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3960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F52D-0CDF-2C45-8798-DC1338BB6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a "good" 𝜿?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FA337-4734-9947-80A6-784A61F26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09655" cy="4351338"/>
          </a:xfrm>
        </p:spPr>
        <p:txBody>
          <a:bodyPr/>
          <a:lstStyle/>
          <a:p>
            <a:r>
              <a:rPr lang="en-US" dirty="0"/>
              <a:t>It depends</a:t>
            </a:r>
          </a:p>
          <a:p>
            <a:r>
              <a:rPr lang="en-US" dirty="0"/>
              <a:t>Note: independence assumption is used; this isn't always valid</a:t>
            </a:r>
          </a:p>
          <a:p>
            <a:r>
              <a:rPr lang="en-US" dirty="0"/>
              <a:t>Rare categories do still tend to be underrepresented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0342B0-F9D1-524A-B763-A5D6BB98D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932" y="2054513"/>
            <a:ext cx="5930900" cy="31369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48FCEE-F6A5-6A44-8EE0-7EEDBF3B0A8F}"/>
              </a:ext>
            </a:extLst>
          </p:cNvPr>
          <p:cNvSpPr/>
          <p:nvPr/>
        </p:nvSpPr>
        <p:spPr>
          <a:xfrm>
            <a:off x="5347855" y="4835236"/>
            <a:ext cx="983672" cy="706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1952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Are We There yet?</a:t>
            </a:r>
          </a:p>
        </p:txBody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 </a:t>
            </a:r>
          </a:p>
        </p:txBody>
      </p:sp>
      <p:pic>
        <p:nvPicPr>
          <p:cNvPr id="403" name="Shape 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668" y="1536633"/>
            <a:ext cx="9884733" cy="513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78144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Future Work</a:t>
            </a:r>
          </a:p>
        </p:txBody>
      </p:sp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304792"/>
            <a:r>
              <a:rPr lang="en" dirty="0"/>
              <a:t>Modeling the point of the poem.</a:t>
            </a:r>
            <a:br>
              <a:rPr lang="en" dirty="0"/>
            </a:br>
            <a:endParaRPr lang="en" dirty="0"/>
          </a:p>
          <a:p>
            <a:pPr marL="609585" indent="-304792"/>
            <a:r>
              <a:rPr lang="en" dirty="0"/>
              <a:t>Importing more discourse information to the the system.</a:t>
            </a:r>
            <a:br>
              <a:rPr lang="en" dirty="0"/>
            </a:br>
            <a:endParaRPr lang="en" dirty="0"/>
          </a:p>
          <a:p>
            <a:pPr marL="609585" indent="-304792"/>
            <a:r>
              <a:rPr lang="en" dirty="0"/>
              <a:t>Using hierarchical deep learning models.</a:t>
            </a:r>
            <a:endParaRPr lang="en-US" dirty="0"/>
          </a:p>
          <a:p>
            <a:pPr marL="609585" indent="-304792"/>
            <a:endParaRPr lang="en-US" dirty="0"/>
          </a:p>
          <a:p>
            <a:pPr marL="609585" indent="-304792"/>
            <a:endParaRPr lang="en" dirty="0"/>
          </a:p>
          <a:p>
            <a:pPr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9840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E3C6D-FE9E-D64C-BF12-391E6EBEF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Do if You Have Bad Correlation?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C209A-1635-9941-8278-7A40B282E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Refine your task: maybe it's too vague</a:t>
            </a:r>
          </a:p>
          <a:p>
            <a:r>
              <a:rPr lang="en-US" dirty="0"/>
              <a:t>Refine your annotation guidelines</a:t>
            </a:r>
          </a:p>
          <a:p>
            <a:r>
              <a:rPr lang="en-US" dirty="0"/>
              <a:t>Talk to your annotators: figure out why there are discrepancies</a:t>
            </a:r>
          </a:p>
          <a:p>
            <a:r>
              <a:rPr lang="en-US" dirty="0"/>
              <a:t>Try other annotators: maybe you have bad ones</a:t>
            </a:r>
          </a:p>
        </p:txBody>
      </p:sp>
    </p:spTree>
    <p:extLst>
      <p:ext uri="{BB962C8B-B14F-4D97-AF65-F5344CB8AC3E}">
        <p14:creationId xmlns:p14="http://schemas.microsoft.com/office/powerpoint/2010/main" val="983402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8107F-4E6E-8646-82D6-277D07AA4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Get Your Annotators?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F633E-C18B-5844-8F82-B20DB5280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Ask your friends</a:t>
            </a:r>
          </a:p>
          <a:p>
            <a:pPr lvl="1"/>
            <a:r>
              <a:rPr lang="en-US" dirty="0"/>
              <a:t>Problem: You will start to have fewer friends</a:t>
            </a:r>
          </a:p>
          <a:p>
            <a:r>
              <a:rPr lang="en-US" dirty="0"/>
              <a:t>Hire people and pay them</a:t>
            </a:r>
          </a:p>
          <a:p>
            <a:pPr lvl="1"/>
            <a:r>
              <a:rPr lang="en-US" dirty="0"/>
              <a:t>This is what we used to do. It is cumbersome, especially for short term projects</a:t>
            </a:r>
          </a:p>
          <a:p>
            <a:r>
              <a:rPr lang="en-US" dirty="0"/>
              <a:t>Crowdsourcing</a:t>
            </a:r>
          </a:p>
          <a:p>
            <a:pPr lvl="1"/>
            <a:r>
              <a:rPr lang="en-US" dirty="0"/>
              <a:t>Mechanical Turk</a:t>
            </a:r>
          </a:p>
          <a:p>
            <a:pPr lvl="1"/>
            <a:r>
              <a:rPr lang="en-US" dirty="0"/>
              <a:t>Figure Eight (was </a:t>
            </a:r>
            <a:r>
              <a:rPr lang="en-US" dirty="0" err="1"/>
              <a:t>crowdflower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32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D47F-8849-4D47-A5CD-F8A5332E5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Mechanical Turk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33C55F-62AC-5F46-AA33-C84513099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764" y="1364672"/>
            <a:ext cx="70104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8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31EDD-DFA0-B249-B4FB-CDBA8CDF3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Mechanical Turk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C2AFF5-5AF3-064D-BD58-FDA208B29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91" y="1690688"/>
            <a:ext cx="5929745" cy="44473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9D35D0-D230-4A44-965C-E7979C254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836" y="1690688"/>
            <a:ext cx="5929745" cy="444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5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E792B-91A2-A144-822F-117903E43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D09BDA-F88C-A940-954F-EAA99FD1E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818" y="133638"/>
            <a:ext cx="8478982" cy="63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521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3099B-A6B5-0549-BC35-197D0D963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5B1CE4-8787-3A41-B94A-B33896BF9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819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24EC6-A1CA-FB47-A350-C9204E231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F2F8A-58CE-7E49-9EB4-44A4953E3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 project due this Friday (11/30)</a:t>
            </a:r>
          </a:p>
          <a:p>
            <a:pPr lvl="1"/>
            <a:r>
              <a:rPr lang="en-US" dirty="0"/>
              <a:t>Final report uploaded to </a:t>
            </a:r>
            <a:r>
              <a:rPr lang="en-US" dirty="0" err="1"/>
              <a:t>crowdmark</a:t>
            </a:r>
            <a:r>
              <a:rPr lang="en-US" dirty="0"/>
              <a:t> (make sure it contains everything noted and anything additional you were asked to provide)</a:t>
            </a:r>
          </a:p>
          <a:p>
            <a:pPr lvl="1"/>
            <a:r>
              <a:rPr lang="en-US" dirty="0"/>
              <a:t>All code uploaded to </a:t>
            </a:r>
            <a:r>
              <a:rPr lang="en-US" dirty="0" err="1"/>
              <a:t>vocareum</a:t>
            </a:r>
            <a:r>
              <a:rPr lang="en-US" dirty="0"/>
              <a:t> (for documentation; we won't run it.)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final.json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anose="02070309020205020404" pitchFamily="49" charset="0"/>
              </a:rPr>
              <a:t>uploaded to </a:t>
            </a:r>
            <a:r>
              <a:rPr lang="en-US" dirty="0" err="1">
                <a:cs typeface="Courier New" panose="02070309020205020404" pitchFamily="49" charset="0"/>
              </a:rPr>
              <a:t>vocareum</a:t>
            </a:r>
            <a:r>
              <a:rPr lang="en-US" dirty="0">
                <a:cs typeface="Courier New" panose="02070309020205020404" pitchFamily="49" charset="0"/>
              </a:rPr>
              <a:t>. </a:t>
            </a:r>
            <a:r>
              <a:rPr lang="en-US" u="sng" dirty="0">
                <a:cs typeface="Courier New" panose="02070309020205020404" pitchFamily="49" charset="0"/>
              </a:rPr>
              <a:t>Make sure it matches the required format!!</a:t>
            </a:r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Review session Friday (11/30): look for piazza inquiry about what topics you want to review</a:t>
            </a:r>
          </a:p>
          <a:p>
            <a:r>
              <a:rPr lang="en-US" dirty="0">
                <a:cs typeface="Courier New" panose="02070309020205020404" pitchFamily="49" charset="0"/>
              </a:rPr>
              <a:t>Final Exam next Wednesday (12/5)</a:t>
            </a:r>
          </a:p>
        </p:txBody>
      </p:sp>
    </p:spTree>
    <p:extLst>
      <p:ext uri="{BB962C8B-B14F-4D97-AF65-F5344CB8AC3E}">
        <p14:creationId xmlns:p14="http://schemas.microsoft.com/office/powerpoint/2010/main" val="4010046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33F1F-4004-7D46-B6B5-F5F5369F2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Crowdsourcing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D8B9B-65E3-6144-B84F-6E614912D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Teaching a new task remotely is not easy</a:t>
            </a:r>
          </a:p>
          <a:p>
            <a:pPr lvl="1"/>
            <a:r>
              <a:rPr lang="en-US" dirty="0"/>
              <a:t>Can't say "read this 36 page manual and then do everything in it"</a:t>
            </a:r>
          </a:p>
          <a:p>
            <a:pPr lvl="1"/>
            <a:r>
              <a:rPr lang="en-US" dirty="0"/>
              <a:t>Can be surprisingly hard to express what to you is very simple and straightforward</a:t>
            </a:r>
          </a:p>
          <a:p>
            <a:pPr lvl="1"/>
            <a:r>
              <a:rPr lang="en-US" dirty="0"/>
              <a:t>If you can't express your task in one paragraph and bullets, you need to break it into simpler tasks</a:t>
            </a:r>
          </a:p>
          <a:p>
            <a:r>
              <a:rPr lang="en-US" dirty="0"/>
              <a:t>Pay as an incentive</a:t>
            </a:r>
          </a:p>
          <a:p>
            <a:pPr lvl="1"/>
            <a:r>
              <a:rPr lang="en-US" dirty="0"/>
              <a:t>This is an easy way to get people to help you (other ways: altruism, fun)</a:t>
            </a:r>
          </a:p>
          <a:p>
            <a:pPr lvl="1"/>
            <a:r>
              <a:rPr lang="en-US" dirty="0"/>
              <a:t>Workers are tempted to cheat (use online tools, use bots, answer randomly)</a:t>
            </a:r>
          </a:p>
          <a:p>
            <a:pPr lvl="1"/>
            <a:r>
              <a:rPr lang="en-US" dirty="0"/>
              <a:t>Too low, you won't get high-quality workers (or very many) and you'll get bad reputation</a:t>
            </a:r>
          </a:p>
          <a:p>
            <a:pPr lvl="1"/>
            <a:r>
              <a:rPr lang="en-US" dirty="0"/>
              <a:t>Too high, temptation to exploit increases</a:t>
            </a:r>
          </a:p>
          <a:p>
            <a:pPr lvl="1"/>
            <a:r>
              <a:rPr lang="en-US" dirty="0"/>
              <a:t>What's fair? Minimum wage? Whose country? How to figure out wage rate?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75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D9C87-5F75-0C41-B11B-EF7340D8B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Biggest Issue: Quality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4A498-BAEF-A743-9157-36CED6B93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will generally be lower IAA than if you hired and trained people because you have less control over who responds.</a:t>
            </a:r>
          </a:p>
          <a:p>
            <a:r>
              <a:rPr lang="en-US" dirty="0"/>
              <a:t>We need creative strategies to manage this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133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06CDB6-0A46-7040-B014-EE584240C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907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2CAD17-E554-EA4C-A1D4-6DA2FD0A2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216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D84F1E-D8E6-5249-B617-DC5490CE7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82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5C0B6A-327A-264F-BCD9-301AD5BEC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25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9B8C7-C144-D64F-AE88-85D0CB926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Redundancy and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09817-FCA2-AB44-BAEF-966B4EE24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Idea: have the same data independently annotated multiple times</a:t>
            </a:r>
          </a:p>
          <a:p>
            <a:r>
              <a:rPr lang="en-US" dirty="0"/>
              <a:t>Will the majority vote correlate well with expert-level decisions?</a:t>
            </a:r>
          </a:p>
        </p:txBody>
      </p:sp>
    </p:spTree>
    <p:extLst>
      <p:ext uri="{BB962C8B-B14F-4D97-AF65-F5344CB8AC3E}">
        <p14:creationId xmlns:p14="http://schemas.microsoft.com/office/powerpoint/2010/main" val="4070055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86930F-98FD-8045-8B78-B546A75D1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059DCF-2748-5843-8FC2-B8F052E40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51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7CC2F6-9F14-E44D-BD6F-F1E7AAC14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86D960-F850-8A4D-9996-4203D2D9A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54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0F9F51-9A7E-CA43-A7B7-E65A609E0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351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DA33C-5FF2-F84B-BCF6-A12B31A5F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Classroom Assignments for Final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E1A85-45DB-954C-81D7-AE4C82A3E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52" y="1825625"/>
            <a:ext cx="5801139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Split Class again</a:t>
            </a:r>
          </a:p>
          <a:p>
            <a:r>
              <a:rPr lang="en-US" dirty="0"/>
              <a:t>NOT the same split</a:t>
            </a:r>
          </a:p>
          <a:p>
            <a:r>
              <a:rPr lang="en-US" dirty="0"/>
              <a:t>NOT the same alternate room: this time it's THH 201</a:t>
            </a:r>
          </a:p>
          <a:p>
            <a:r>
              <a:rPr lang="en-US" dirty="0"/>
              <a:t>Please look on Blackboard for your assignment, but basically...</a:t>
            </a:r>
          </a:p>
          <a:p>
            <a:pPr lvl="1"/>
            <a:r>
              <a:rPr lang="en-US" dirty="0"/>
              <a:t>If you were in HAR last time you're in SAL 101 (here) this time</a:t>
            </a:r>
          </a:p>
          <a:p>
            <a:pPr lvl="1"/>
            <a:r>
              <a:rPr lang="en-US" dirty="0"/>
              <a:t>Most of those in SAL 101 are in THH 201 this time</a:t>
            </a:r>
          </a:p>
          <a:p>
            <a:pPr lvl="1"/>
            <a:r>
              <a:rPr lang="en-US" dirty="0"/>
              <a:t>A few "lucky" folks are in SAL 101 both times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104172-4540-834D-BD25-612405A07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165" y="365125"/>
            <a:ext cx="3272183" cy="3272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F1B7CB-7B7E-2F44-A5A0-D0A7FA9D1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943" y="2172397"/>
            <a:ext cx="3734970" cy="433121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53FB94A-E3FE-674D-B861-B8FFCF361409}"/>
              </a:ext>
            </a:extLst>
          </p:cNvPr>
          <p:cNvSpPr/>
          <p:nvPr/>
        </p:nvSpPr>
        <p:spPr>
          <a:xfrm>
            <a:off x="6527320" y="5262113"/>
            <a:ext cx="448574" cy="448574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47CCB1-5E24-1E42-842B-0384A5E21F52}"/>
              </a:ext>
            </a:extLst>
          </p:cNvPr>
          <p:cNvSpPr/>
          <p:nvPr/>
        </p:nvSpPr>
        <p:spPr>
          <a:xfrm>
            <a:off x="9376913" y="3394494"/>
            <a:ext cx="448574" cy="448574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D43482-66F1-134A-8BE5-0445D92B7606}"/>
              </a:ext>
            </a:extLst>
          </p:cNvPr>
          <p:cNvSpPr txBox="1"/>
          <p:nvPr/>
        </p:nvSpPr>
        <p:spPr>
          <a:xfrm>
            <a:off x="9376913" y="3004068"/>
            <a:ext cx="585417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203D91-0F75-984C-B211-79087148AD9C}"/>
              </a:ext>
            </a:extLst>
          </p:cNvPr>
          <p:cNvSpPr txBox="1"/>
          <p:nvPr/>
        </p:nvSpPr>
        <p:spPr>
          <a:xfrm>
            <a:off x="6458898" y="4779933"/>
            <a:ext cx="51962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SAL</a:t>
            </a:r>
          </a:p>
        </p:txBody>
      </p:sp>
    </p:spTree>
    <p:extLst>
      <p:ext uri="{BB962C8B-B14F-4D97-AF65-F5344CB8AC3E}">
        <p14:creationId xmlns:p14="http://schemas.microsoft.com/office/powerpoint/2010/main" val="39450365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486A8C-D6B5-3F41-9798-926676FCE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8852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C81396-221F-5240-A750-6976BCE1F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735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DD4419-7CFA-9D4F-8195-6508582D7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488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942F6D-60BA-234F-9A31-94B694FBB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904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91069A-D2D3-1B4B-80D0-F8C373A37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1539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FB88CC-98E2-7247-8F4D-38BF1204A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41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EBE0DE-2928-2943-AF25-17F14CFFE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544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0AACBB-EFDD-5443-B924-A8BB86EBF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838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58C268-BC61-C849-A57B-B968471C6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694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990BE0-BDAE-1745-8E44-86A44B149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26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4AC4F-79F8-2044-9BBF-C1736E54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On The Menu?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93221-B885-A047-B396-4B08C46A5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get data and annotation </a:t>
            </a:r>
          </a:p>
          <a:p>
            <a:r>
              <a:rPr lang="en-US" dirty="0"/>
              <a:t>Discourse: Recognizing Textual Entailment</a:t>
            </a:r>
          </a:p>
          <a:p>
            <a:r>
              <a:rPr lang="en-US" dirty="0"/>
              <a:t>Commonsense Knowledge</a:t>
            </a:r>
          </a:p>
          <a:p>
            <a:r>
              <a:rPr lang="en-US" dirty="0"/>
              <a:t>Poetry Generation (if time)</a:t>
            </a:r>
          </a:p>
        </p:txBody>
      </p:sp>
    </p:spTree>
    <p:extLst>
      <p:ext uri="{BB962C8B-B14F-4D97-AF65-F5344CB8AC3E}">
        <p14:creationId xmlns:p14="http://schemas.microsoft.com/office/powerpoint/2010/main" val="17257142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9C9CE-F9B3-5546-83D2-EBE895B25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Revisit Semantics (we'll come back to crowdsourcing very soon)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BBCB5-2D03-DC4E-9313-33E3BDBF4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age of deep learning has led to cool sentence representation</a:t>
            </a:r>
          </a:p>
          <a:p>
            <a:r>
              <a:rPr lang="en-US" dirty="0"/>
              <a:t>Question: Do these representations know anything about language?</a:t>
            </a:r>
          </a:p>
          <a:p>
            <a:r>
              <a:rPr lang="en-US" dirty="0"/>
              <a:t>Hypothesis: if we can solve simple problems that really require knowing semantics deeply, then they may as well.</a:t>
            </a:r>
          </a:p>
          <a:p>
            <a:r>
              <a:rPr lang="en-US" dirty="0"/>
              <a:t>So, let's come up with a task that is such a problem</a:t>
            </a:r>
          </a:p>
        </p:txBody>
      </p:sp>
    </p:spTree>
    <p:extLst>
      <p:ext uri="{BB962C8B-B14F-4D97-AF65-F5344CB8AC3E}">
        <p14:creationId xmlns:p14="http://schemas.microsoft.com/office/powerpoint/2010/main" val="32256888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5CCA6-6990-D243-A823-D457C1C2F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Recognizing Textual Entailment/Natural Language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28462-FEDD-8845-A00A-AD0C25FDB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Read the following: "The Bermuda Triangle lies in the Atlantic Ocean, off the coast of Florida"</a:t>
            </a:r>
          </a:p>
          <a:p>
            <a:r>
              <a:rPr lang="en-US" dirty="0"/>
              <a:t>Assume that is true. Would you say then that this is true?</a:t>
            </a:r>
            <a:br>
              <a:rPr lang="en-US" dirty="0"/>
            </a:br>
            <a:r>
              <a:rPr lang="en-US" dirty="0"/>
              <a:t>"The Bermuda Triangle is near the United States"</a:t>
            </a:r>
          </a:p>
          <a:p>
            <a:r>
              <a:rPr lang="en-US" dirty="0"/>
              <a:t>t (text) </a:t>
            </a:r>
            <a:r>
              <a:rPr lang="en-US" i="1" u="sng" dirty="0"/>
              <a:t>entails</a:t>
            </a:r>
            <a:r>
              <a:rPr lang="en-US" dirty="0"/>
              <a:t> h (hypothesis) if a human reading t would infer that h is most likely true.</a:t>
            </a:r>
          </a:p>
          <a:p>
            <a:r>
              <a:rPr lang="en-US" dirty="0"/>
              <a:t>If a human infers h is most likely false, then t </a:t>
            </a:r>
            <a:r>
              <a:rPr lang="en-US" i="1" u="sng" dirty="0"/>
              <a:t>contradicts</a:t>
            </a:r>
            <a:r>
              <a:rPr lang="en-US" dirty="0"/>
              <a:t> h ("The Bermuda Triangle is near Japan")</a:t>
            </a:r>
          </a:p>
          <a:p>
            <a:r>
              <a:rPr lang="en-US" dirty="0"/>
              <a:t>If a human can't tell from t whether h is true or not, then t </a:t>
            </a:r>
            <a:r>
              <a:rPr lang="en-US" i="1" u="sng" dirty="0"/>
              <a:t>neither entails nor contradicts</a:t>
            </a:r>
            <a:r>
              <a:rPr lang="en-US" dirty="0"/>
              <a:t> h ("Florida has a lot of storms")</a:t>
            </a:r>
          </a:p>
        </p:txBody>
      </p:sp>
    </p:spTree>
    <p:extLst>
      <p:ext uri="{BB962C8B-B14F-4D97-AF65-F5344CB8AC3E}">
        <p14:creationId xmlns:p14="http://schemas.microsoft.com/office/powerpoint/2010/main" val="130973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37902A-6955-D344-91F5-3FA911979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097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D07E70-4061-D048-9E32-569CF2EF2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042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BBC3D7-6DFC-684C-8B29-10C9DA4C3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929A53-9DD8-6C4B-9C5F-ACD02B05C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4149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41BD2F-749B-A049-8037-354D117A1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072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A38871-49D8-B24F-B9CD-B1A870F57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EC34F-12FC-B142-A6C8-3E5CA7624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17473" cy="4351338"/>
          </a:xfrm>
        </p:spPr>
        <p:txBody>
          <a:bodyPr/>
          <a:lstStyle/>
          <a:p>
            <a:r>
              <a:rPr lang="en-US" dirty="0"/>
              <a:t>Deep Learning Models are known for needing a lot of training data</a:t>
            </a:r>
          </a:p>
          <a:p>
            <a:r>
              <a:rPr lang="en-US" dirty="0"/>
              <a:t>Not that much good data for this task!</a:t>
            </a:r>
          </a:p>
        </p:txBody>
      </p:sp>
    </p:spTree>
    <p:extLst>
      <p:ext uri="{BB962C8B-B14F-4D97-AF65-F5344CB8AC3E}">
        <p14:creationId xmlns:p14="http://schemas.microsoft.com/office/powerpoint/2010/main" val="23335708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C0D4FA-3BA6-9C4A-A8E0-3546B4BF1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929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0DFFE6-C0DF-334A-834E-CE9409AB1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732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878040-E434-284E-B4F8-4A4B1C03D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-1008185"/>
            <a:ext cx="10991557" cy="824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399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4F63EB-F4C3-DF48-BB16-56AC16EDA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-1005840"/>
            <a:ext cx="11000232" cy="825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83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B13E7-64A1-C141-AC89-787C5E777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Annotation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5BD29-1956-1F41-B395-77ABE1F06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 approach:</a:t>
            </a:r>
          </a:p>
          <a:p>
            <a:pPr lvl="1"/>
            <a:r>
              <a:rPr lang="en-US" dirty="0"/>
              <a:t>Get some raw data (New York Times </a:t>
            </a:r>
            <a:r>
              <a:rPr lang="en-US" dirty="0" err="1"/>
              <a:t>archvies</a:t>
            </a:r>
            <a:r>
              <a:rPr lang="en-US" dirty="0"/>
              <a:t> for 20 years)</a:t>
            </a:r>
          </a:p>
          <a:p>
            <a:pPr lvl="1"/>
            <a:r>
              <a:rPr lang="en-US" dirty="0"/>
              <a:t>Preprocess it in some manner (e.g. sentence-split, tokenize. Depends on task)</a:t>
            </a:r>
          </a:p>
          <a:p>
            <a:pPr lvl="1"/>
            <a:r>
              <a:rPr lang="en-US" dirty="0"/>
              <a:t>Ask humans to provide information (e.g. POS tags, sentiment, parse tree, ...)</a:t>
            </a:r>
          </a:p>
          <a:p>
            <a:r>
              <a:rPr lang="en-US" dirty="0"/>
              <a:t>Other variants:</a:t>
            </a:r>
          </a:p>
          <a:p>
            <a:pPr lvl="1"/>
            <a:r>
              <a:rPr lang="en-US" dirty="0"/>
              <a:t>Do some first-pass NLP and ask humans to correct errors</a:t>
            </a:r>
          </a:p>
          <a:p>
            <a:pPr lvl="1"/>
            <a:r>
              <a:rPr lang="en-US" dirty="0"/>
              <a:t>Ask humans to provide data for a label ("write an angry sentence")</a:t>
            </a:r>
          </a:p>
        </p:txBody>
      </p:sp>
    </p:spTree>
    <p:extLst>
      <p:ext uri="{BB962C8B-B14F-4D97-AF65-F5344CB8AC3E}">
        <p14:creationId xmlns:p14="http://schemas.microsoft.com/office/powerpoint/2010/main" val="31031234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4EEAC9-4CD0-D445-AAC2-FF536B126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379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720B68-B6E0-9B43-B93E-B0F985F92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5226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29A30B-B29F-794D-9321-508C9EE5B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321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7FFCBD-907A-474C-A0A4-7DF8275CF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155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B775BE-7028-DD4C-B4FA-CB0420187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545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8236CA-F034-FA4D-B372-113CCA95D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905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B94067-25E8-C44F-908C-F5C03AFD1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7F6D4E-6AED-C646-922A-81AB9DF1E54A}"/>
              </a:ext>
            </a:extLst>
          </p:cNvPr>
          <p:cNvSpPr txBox="1"/>
          <p:nvPr/>
        </p:nvSpPr>
        <p:spPr>
          <a:xfrm>
            <a:off x="4211782" y="6331527"/>
            <a:ext cx="3332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Human-level performance: 89.0%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C97FE9-D6A3-C347-A534-38D022540332}"/>
              </a:ext>
            </a:extLst>
          </p:cNvPr>
          <p:cNvSpPr/>
          <p:nvPr/>
        </p:nvSpPr>
        <p:spPr>
          <a:xfrm>
            <a:off x="2830135" y="552805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646464"/>
                </a:solidFill>
                <a:latin typeface="Open Sans"/>
              </a:rPr>
              <a:t>Densely-Connected Recurrent and Co-Attentive Network Ensemble (</a:t>
            </a:r>
            <a:r>
              <a:rPr lang="en-US" dirty="0" err="1">
                <a:solidFill>
                  <a:srgbClr val="646464"/>
                </a:solidFill>
                <a:latin typeface="Open Sans"/>
              </a:rPr>
              <a:t>Seonhoon</a:t>
            </a:r>
            <a:r>
              <a:rPr lang="en-US" dirty="0">
                <a:solidFill>
                  <a:srgbClr val="646464"/>
                </a:solidFill>
                <a:latin typeface="Open Sans"/>
              </a:rPr>
              <a:t> Kim et al. '18)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24CC95-E9E9-7B47-977D-7538768666FC}"/>
              </a:ext>
            </a:extLst>
          </p:cNvPr>
          <p:cNvSpPr txBox="1"/>
          <p:nvPr/>
        </p:nvSpPr>
        <p:spPr>
          <a:xfrm>
            <a:off x="7675418" y="566655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90.1%</a:t>
            </a:r>
          </a:p>
        </p:txBody>
      </p:sp>
    </p:spTree>
    <p:extLst>
      <p:ext uri="{BB962C8B-B14F-4D97-AF65-F5344CB8AC3E}">
        <p14:creationId xmlns:p14="http://schemas.microsoft.com/office/powerpoint/2010/main" val="12585069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6436AC-9546-BB4D-A16D-1315A6798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019" y="267873"/>
            <a:ext cx="8437418" cy="63222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99DDF1-18B9-414F-AB7C-E2241CF6C439}"/>
              </a:ext>
            </a:extLst>
          </p:cNvPr>
          <p:cNvSpPr txBox="1"/>
          <p:nvPr/>
        </p:nvSpPr>
        <p:spPr>
          <a:xfrm>
            <a:off x="762000" y="2743200"/>
            <a:ext cx="2381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May be overfitting!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35CEE4-B971-1844-BBF9-E6685994A142}"/>
              </a:ext>
            </a:extLst>
          </p:cNvPr>
          <p:cNvSpPr txBox="1"/>
          <p:nvPr/>
        </p:nvSpPr>
        <p:spPr>
          <a:xfrm>
            <a:off x="762000" y="3429000"/>
            <a:ext cx="28051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SNLI may be built with </a:t>
            </a:r>
            <a:br>
              <a:rPr lang="en-US" sz="2200" dirty="0"/>
            </a:br>
            <a:r>
              <a:rPr lang="en-US" sz="2200" dirty="0"/>
              <a:t>some unconscious bias</a:t>
            </a:r>
          </a:p>
        </p:txBody>
      </p:sp>
    </p:spTree>
    <p:extLst>
      <p:ext uri="{BB962C8B-B14F-4D97-AF65-F5344CB8AC3E}">
        <p14:creationId xmlns:p14="http://schemas.microsoft.com/office/powerpoint/2010/main" val="39531831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9899B-78B1-FC49-AAF4-81BE28179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Commonsense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75B70-D757-9145-B29B-97424DB7A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93975"/>
          </a:xfrm>
        </p:spPr>
        <p:txBody>
          <a:bodyPr/>
          <a:lstStyle/>
          <a:p>
            <a:r>
              <a:rPr lang="en-US" dirty="0"/>
              <a:t>Can an ocean liner fit through a doorway?</a:t>
            </a:r>
          </a:p>
          <a:p>
            <a:r>
              <a:rPr lang="en-US" dirty="0"/>
              <a:t>Can Jonathan May (me) run faster than a 1963 Ford </a:t>
            </a:r>
            <a:r>
              <a:rPr lang="en-US" dirty="0" err="1"/>
              <a:t>Galaxie</a:t>
            </a:r>
            <a:r>
              <a:rPr lang="en-US" dirty="0"/>
              <a:t>?</a:t>
            </a:r>
          </a:p>
          <a:p>
            <a:r>
              <a:rPr lang="en-US" dirty="0"/>
              <a:t>Computer oil vs. </a:t>
            </a:r>
            <a:r>
              <a:rPr lang="en-US" dirty="0" err="1"/>
              <a:t>poppyseed</a:t>
            </a:r>
            <a:r>
              <a:rPr lang="en-US" dirty="0"/>
              <a:t> oil: which is "made-of" vs. which is "used-for"?</a:t>
            </a:r>
          </a:p>
          <a:p>
            <a:r>
              <a:rPr lang="en-US" dirty="0"/>
              <a:t>If I hold out a whiteboard marker and drop it, what will happen?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F2EABE-CD9E-434D-94AB-B60D0178116B}"/>
              </a:ext>
            </a:extLst>
          </p:cNvPr>
          <p:cNvSpPr txBox="1"/>
          <p:nvPr/>
        </p:nvSpPr>
        <p:spPr>
          <a:xfrm>
            <a:off x="367145" y="4227861"/>
            <a:ext cx="112249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You should know the answer to all of these questions even though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99AAD-2600-454E-A308-87A1107565D6}"/>
              </a:ext>
            </a:extLst>
          </p:cNvPr>
          <p:cNvSpPr txBox="1"/>
          <p:nvPr/>
        </p:nvSpPr>
        <p:spPr>
          <a:xfrm>
            <a:off x="1212273" y="4812636"/>
            <a:ext cx="8610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The answer is probably not written down (at least not where you saw it)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You may be unfamiliar with some of the specific entities discussed</a:t>
            </a:r>
          </a:p>
        </p:txBody>
      </p:sp>
    </p:spTree>
    <p:extLst>
      <p:ext uri="{BB962C8B-B14F-4D97-AF65-F5344CB8AC3E}">
        <p14:creationId xmlns:p14="http://schemas.microsoft.com/office/powerpoint/2010/main" val="329170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40343-6358-0549-B26A-EE9A12D0A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Humans Learn Common Sense.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C841B-07B2-1241-94AB-21F9534B5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There's a lot we don't know, but</a:t>
            </a:r>
          </a:p>
          <a:p>
            <a:pPr lvl="1"/>
            <a:r>
              <a:rPr lang="en-US" dirty="0"/>
              <a:t>We're pretty good at (over-)generalizing</a:t>
            </a:r>
          </a:p>
          <a:p>
            <a:pPr lvl="1"/>
            <a:r>
              <a:rPr lang="en-US" dirty="0"/>
              <a:t>We get a lot of signals and feedback while interacting with the world</a:t>
            </a:r>
          </a:p>
          <a:p>
            <a:pPr lvl="1"/>
            <a:r>
              <a:rPr lang="en-US" dirty="0"/>
              <a:t>We've been training for a while! Kids have less common sense (but still more than computers)</a:t>
            </a:r>
          </a:p>
        </p:txBody>
      </p:sp>
    </p:spTree>
    <p:extLst>
      <p:ext uri="{BB962C8B-B14F-4D97-AF65-F5344CB8AC3E}">
        <p14:creationId xmlns:p14="http://schemas.microsoft.com/office/powerpoint/2010/main" val="3272714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127E4-CCF6-7046-9361-5180D3D0A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Noun, Verb, or Adjective?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1B49E-A9F8-8745-8062-C7342D003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had been </a:t>
            </a:r>
            <a:r>
              <a:rPr lang="en-US" b="1" dirty="0"/>
              <a:t>walking</a:t>
            </a:r>
            <a:r>
              <a:rPr lang="en-US" dirty="0"/>
              <a:t> quite briskly</a:t>
            </a:r>
          </a:p>
          <a:p>
            <a:r>
              <a:rPr lang="en-US" b="1" dirty="0"/>
              <a:t>Walking</a:t>
            </a:r>
            <a:r>
              <a:rPr lang="en-US" dirty="0"/>
              <a:t> was the remedy, they decided</a:t>
            </a:r>
          </a:p>
          <a:p>
            <a:r>
              <a:rPr lang="en-US" dirty="0"/>
              <a:t>Sandburg was a </a:t>
            </a:r>
            <a:r>
              <a:rPr lang="en-US" b="1" dirty="0"/>
              <a:t>walking</a:t>
            </a:r>
            <a:r>
              <a:rPr lang="en-US" dirty="0"/>
              <a:t> thesaurus of folk music</a:t>
            </a:r>
          </a:p>
          <a:p>
            <a:r>
              <a:rPr lang="en-US" dirty="0"/>
              <a:t>We lived within </a:t>
            </a:r>
            <a:r>
              <a:rPr lang="en-US" b="1" dirty="0"/>
              <a:t>walking</a:t>
            </a:r>
            <a:r>
              <a:rPr lang="en-US" dirty="0"/>
              <a:t> distance of the museum</a:t>
            </a:r>
          </a:p>
          <a:p>
            <a:r>
              <a:rPr lang="en-US" dirty="0"/>
              <a:t>She used a folded umbrella as a </a:t>
            </a:r>
            <a:r>
              <a:rPr lang="en-US" b="1" dirty="0"/>
              <a:t>walking</a:t>
            </a:r>
            <a:r>
              <a:rPr lang="en-US" dirty="0"/>
              <a:t> stick</a:t>
            </a:r>
          </a:p>
          <a:p>
            <a:r>
              <a:rPr lang="en-US" b="1" dirty="0"/>
              <a:t>Walking</a:t>
            </a:r>
            <a:r>
              <a:rPr lang="en-US" dirty="0"/>
              <a:t> briskly is good for your health</a:t>
            </a:r>
          </a:p>
          <a:p>
            <a:r>
              <a:rPr lang="en-US" dirty="0"/>
              <a:t>The </a:t>
            </a:r>
            <a:r>
              <a:rPr lang="en-US" b="1" dirty="0"/>
              <a:t>Walking</a:t>
            </a:r>
            <a:r>
              <a:rPr lang="en-US" dirty="0"/>
              <a:t> Dead premiered on AMC on October 31, 2010</a:t>
            </a:r>
          </a:p>
        </p:txBody>
      </p:sp>
    </p:spTree>
    <p:extLst>
      <p:ext uri="{BB962C8B-B14F-4D97-AF65-F5344CB8AC3E}">
        <p14:creationId xmlns:p14="http://schemas.microsoft.com/office/powerpoint/2010/main" val="203593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8531E-DA19-BF4E-9853-3E12F592E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Attempts to Build Common Sense By Hand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3F0B4-485A-6549-8DD7-D014028702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356274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Cyc knowledge base of general common-sense rules</a:t>
            </a:r>
          </a:p>
          <a:p>
            <a:r>
              <a:rPr lang="en-US" dirty="0"/>
              <a:t>Started in 1984. (Still going!)</a:t>
            </a:r>
          </a:p>
          <a:p>
            <a:r>
              <a:rPr lang="en-US" dirty="0"/>
              <a:t>24.5 million facts (mostly hand-edited). Examples:</a:t>
            </a:r>
          </a:p>
          <a:p>
            <a:pPr lvl="1"/>
            <a:r>
              <a:rPr lang="en-US" dirty="0"/>
              <a:t>All trees are plants</a:t>
            </a:r>
          </a:p>
          <a:p>
            <a:pPr lvl="1"/>
            <a:r>
              <a:rPr lang="en-US" dirty="0"/>
              <a:t>Paris is the capital city of France</a:t>
            </a:r>
          </a:p>
          <a:p>
            <a:r>
              <a:rPr lang="en-US" dirty="0"/>
              <a:t>Overkill? 50-level taxonomy of "</a:t>
            </a:r>
            <a:r>
              <a:rPr lang="en-US" dirty="0" err="1"/>
              <a:t>microtheories</a:t>
            </a:r>
            <a:r>
              <a:rPr lang="en-US" dirty="0"/>
              <a:t>"</a:t>
            </a:r>
          </a:p>
          <a:p>
            <a:r>
              <a:rPr lang="en-US" dirty="0"/>
              <a:t>Almost no published results</a:t>
            </a:r>
          </a:p>
          <a:p>
            <a:r>
              <a:rPr lang="en-US" dirty="0"/>
              <a:t>No matter how much is added, facts slip through the cracks</a:t>
            </a:r>
          </a:p>
          <a:p>
            <a:pPr lvl="1"/>
            <a:r>
              <a:rPr lang="en-US" dirty="0"/>
              <a:t>No entry for "mate" (tea from South America)</a:t>
            </a:r>
          </a:p>
          <a:p>
            <a:pPr lvl="1"/>
            <a:r>
              <a:rPr lang="en-US" dirty="0"/>
              <a:t>Lots of synonyms missing</a:t>
            </a:r>
          </a:p>
        </p:txBody>
      </p:sp>
    </p:spTree>
    <p:extLst>
      <p:ext uri="{BB962C8B-B14F-4D97-AF65-F5344CB8AC3E}">
        <p14:creationId xmlns:p14="http://schemas.microsoft.com/office/powerpoint/2010/main" val="17470091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DAF21-B168-2A4F-9A3E-F7EA9F58C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Attempts to Build Common Sense From The 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5CC1F-4F9E-8649-9332-705B6294E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NELL (Mitchel et al. 2015)</a:t>
            </a:r>
          </a:p>
          <a:p>
            <a:r>
              <a:rPr lang="en-US" dirty="0"/>
              <a:t>Look for patterns to draw conclusions </a:t>
            </a:r>
          </a:p>
          <a:p>
            <a:pPr lvl="1"/>
            <a:r>
              <a:rPr lang="en-US" dirty="0"/>
              <a:t>("X is made of Y") -&gt; MADE_OF(X, Y)</a:t>
            </a:r>
          </a:p>
          <a:p>
            <a:pPr lvl="1"/>
            <a:r>
              <a:rPr lang="en-US" dirty="0"/>
              <a:t>"watch is made of metal" -&gt;</a:t>
            </a:r>
          </a:p>
          <a:p>
            <a:pPr lvl="1"/>
            <a:r>
              <a:rPr lang="en-US" dirty="0"/>
              <a:t>MADE_OF(watch, metal)</a:t>
            </a:r>
          </a:p>
          <a:p>
            <a:r>
              <a:rPr lang="en-US" dirty="0"/>
              <a:t>Discover new patterns from known related items</a:t>
            </a:r>
          </a:p>
          <a:p>
            <a:pPr lvl="1"/>
            <a:r>
              <a:rPr lang="en-US" dirty="0"/>
              <a:t>MADE_OF(watch, metal) -&gt;</a:t>
            </a:r>
          </a:p>
          <a:p>
            <a:pPr lvl="1"/>
            <a:r>
              <a:rPr lang="en-US" dirty="0"/>
              <a:t>"metal that makes your watch" -&gt;</a:t>
            </a:r>
          </a:p>
          <a:p>
            <a:pPr lvl="1"/>
            <a:r>
              <a:rPr lang="en-US" dirty="0"/>
              <a:t>"X that makes your Y" -&gt; MADE_OF(X, Y)</a:t>
            </a:r>
          </a:p>
          <a:p>
            <a:r>
              <a:rPr lang="en-US" dirty="0"/>
              <a:t>Repeat! (Some filtering of </a:t>
            </a:r>
            <a:r>
              <a:rPr lang="en-US" dirty="0" err="1"/>
              <a:t>overproductive</a:t>
            </a:r>
            <a:r>
              <a:rPr lang="en-US" dirty="0"/>
              <a:t>/nonproductive rules)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7901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E0B35-5F42-174F-BFAA-E75D52BAE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NELL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7E8E9-C82F-FE49-A5CF-E7CA70CFD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31430"/>
          </a:xfrm>
        </p:spPr>
        <p:txBody>
          <a:bodyPr/>
          <a:lstStyle/>
          <a:p>
            <a:r>
              <a:rPr lang="en-US" dirty="0"/>
              <a:t>Noisy results but pretty impressive on the whole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DCCA7-0923-A84A-A175-3DC396FDF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87" y="2291340"/>
            <a:ext cx="7436132" cy="3444442"/>
          </a:xfrm>
          <a:prstGeom prst="rect">
            <a:avLst/>
          </a:prstGeom>
        </p:spPr>
      </p:pic>
      <p:pic>
        <p:nvPicPr>
          <p:cNvPr id="6" name="Graphic 5" descr="Close">
            <a:extLst>
              <a:ext uri="{FF2B5EF4-FFF2-40B4-BE49-F238E27FC236}">
                <a16:creationId xmlns:a16="http://schemas.microsoft.com/office/drawing/2014/main" id="{97EE4C75-4D84-7E4B-ABBD-A42DCE093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5313" y="2850720"/>
            <a:ext cx="457200" cy="457200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F42AAF44-F65D-8A41-8F3F-1A673DE9BC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35313" y="3412911"/>
            <a:ext cx="457200" cy="457200"/>
          </a:xfrm>
          <a:prstGeom prst="rect">
            <a:avLst/>
          </a:prstGeom>
        </p:spPr>
      </p:pic>
      <p:pic>
        <p:nvPicPr>
          <p:cNvPr id="10" name="Graphic 9" descr="Checkmark">
            <a:extLst>
              <a:ext uri="{FF2B5EF4-FFF2-40B4-BE49-F238E27FC236}">
                <a16:creationId xmlns:a16="http://schemas.microsoft.com/office/drawing/2014/main" id="{3217694B-6659-0C41-9D50-E34FC2751C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35313" y="3734741"/>
            <a:ext cx="457200" cy="457200"/>
          </a:xfrm>
          <a:prstGeom prst="rect">
            <a:avLst/>
          </a:prstGeom>
        </p:spPr>
      </p:pic>
      <p:pic>
        <p:nvPicPr>
          <p:cNvPr id="11" name="Graphic 10" descr="Checkmark">
            <a:extLst>
              <a:ext uri="{FF2B5EF4-FFF2-40B4-BE49-F238E27FC236}">
                <a16:creationId xmlns:a16="http://schemas.microsoft.com/office/drawing/2014/main" id="{A6885C50-1280-A647-8C40-0D9E52AA99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44281" y="3975102"/>
            <a:ext cx="457200" cy="457200"/>
          </a:xfrm>
          <a:prstGeom prst="rect">
            <a:avLst/>
          </a:prstGeom>
        </p:spPr>
      </p:pic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7B4BCAC1-E79E-104E-9AF9-FBA0567D6C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53249" y="4420541"/>
            <a:ext cx="457200" cy="457200"/>
          </a:xfrm>
          <a:prstGeom prst="rect">
            <a:avLst/>
          </a:prstGeom>
        </p:spPr>
      </p:pic>
      <p:pic>
        <p:nvPicPr>
          <p:cNvPr id="13" name="Graphic 12" descr="Checkmark">
            <a:extLst>
              <a:ext uri="{FF2B5EF4-FFF2-40B4-BE49-F238E27FC236}">
                <a16:creationId xmlns:a16="http://schemas.microsoft.com/office/drawing/2014/main" id="{263B5529-BFA9-D341-9C3E-FBC03EDD6A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17239" y="4950429"/>
            <a:ext cx="457200" cy="457200"/>
          </a:xfrm>
          <a:prstGeom prst="rect">
            <a:avLst/>
          </a:prstGeom>
        </p:spPr>
      </p:pic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1CBDBACE-C9BE-4341-AA72-3EF086A81D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29958" y="5203180"/>
            <a:ext cx="457200" cy="457200"/>
          </a:xfrm>
          <a:prstGeom prst="rect">
            <a:avLst/>
          </a:prstGeom>
        </p:spPr>
      </p:pic>
      <p:pic>
        <p:nvPicPr>
          <p:cNvPr id="15" name="Graphic 14" descr="Close">
            <a:extLst>
              <a:ext uri="{FF2B5EF4-FFF2-40B4-BE49-F238E27FC236}">
                <a16:creationId xmlns:a16="http://schemas.microsoft.com/office/drawing/2014/main" id="{E644F1EA-6935-374B-968E-9B2B86D37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10116" y="4724837"/>
            <a:ext cx="457200" cy="4572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F068339-C346-1A48-B4F5-AD27FBC90BF6}"/>
              </a:ext>
            </a:extLst>
          </p:cNvPr>
          <p:cNvGrpSpPr/>
          <p:nvPr/>
        </p:nvGrpSpPr>
        <p:grpSpPr>
          <a:xfrm>
            <a:off x="8981443" y="2046911"/>
            <a:ext cx="3445869" cy="2190699"/>
            <a:chOff x="8504734" y="160752"/>
            <a:chExt cx="3445869" cy="219069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C4438D0-61C3-EE4E-92F8-3916D5E0F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07404" y="160752"/>
              <a:ext cx="2336800" cy="15240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50075F9-59BF-C545-86A1-EB5278237547}"/>
                </a:ext>
              </a:extLst>
            </p:cNvPr>
            <p:cNvSpPr txBox="1"/>
            <p:nvPr/>
          </p:nvSpPr>
          <p:spPr>
            <a:xfrm flipH="1">
              <a:off x="8504734" y="1520454"/>
              <a:ext cx="344586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>
                  <a:latin typeface="Edwardian Script ITC" panose="030303020407070D0804" pitchFamily="66" charset="77"/>
                </a:rPr>
                <a:t>ceci</a:t>
              </a:r>
              <a:r>
                <a:rPr lang="en-US" sz="2400" dirty="0">
                  <a:latin typeface="Edwardian Script ITC" panose="030303020407070D0804" pitchFamily="66" charset="77"/>
                </a:rPr>
                <a:t> </a:t>
              </a:r>
              <a:r>
                <a:rPr lang="en-US" sz="2400" dirty="0" err="1">
                  <a:latin typeface="Edwardian Script ITC" panose="030303020407070D0804" pitchFamily="66" charset="77"/>
                </a:rPr>
                <a:t>n'est</a:t>
              </a:r>
              <a:r>
                <a:rPr lang="en-US" sz="2400" dirty="0">
                  <a:latin typeface="Edwardian Script ITC" panose="030303020407070D0804" pitchFamily="66" charset="77"/>
                </a:rPr>
                <a:t> pa </a:t>
              </a:r>
              <a:r>
                <a:rPr lang="en-US" sz="2400" dirty="0" err="1">
                  <a:latin typeface="Edwardian Script ITC" panose="030303020407070D0804" pitchFamily="66" charset="77"/>
                </a:rPr>
                <a:t>une</a:t>
              </a:r>
              <a:r>
                <a:rPr lang="en-US" sz="2400" dirty="0">
                  <a:latin typeface="Edwardian Script ITC" panose="030303020407070D0804" pitchFamily="66" charset="77"/>
                </a:rPr>
                <a:t> ganglion </a:t>
              </a:r>
              <a:r>
                <a:rPr lang="en-US" sz="2400" dirty="0" err="1">
                  <a:latin typeface="Edwardian Script ITC" panose="030303020407070D0804" pitchFamily="66" charset="77"/>
                </a:rPr>
                <a:t>lymphematique</a:t>
              </a:r>
              <a:r>
                <a:rPr lang="en-US" sz="2400" dirty="0">
                  <a:latin typeface="Edwardian Script ITC" panose="030303020407070D0804" pitchFamily="66" charset="77"/>
                </a:rPr>
                <a:t> </a:t>
              </a:r>
            </a:p>
          </p:txBody>
        </p:sp>
      </p:grpSp>
      <p:pic>
        <p:nvPicPr>
          <p:cNvPr id="19" name="Graphic 18" descr="Close">
            <a:extLst>
              <a:ext uri="{FF2B5EF4-FFF2-40B4-BE49-F238E27FC236}">
                <a16:creationId xmlns:a16="http://schemas.microsoft.com/office/drawing/2014/main" id="{219E4492-C18A-D54F-B287-C53898CA1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22517" y="3160789"/>
            <a:ext cx="457200" cy="4572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782F4C8-2355-2842-A232-DD98972EA266}"/>
              </a:ext>
            </a:extLst>
          </p:cNvPr>
          <p:cNvGrpSpPr/>
          <p:nvPr/>
        </p:nvGrpSpPr>
        <p:grpSpPr>
          <a:xfrm>
            <a:off x="9201296" y="174097"/>
            <a:ext cx="1492716" cy="1866469"/>
            <a:chOff x="9201296" y="174097"/>
            <a:chExt cx="1492716" cy="186646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50FA9E-5A8F-944B-8846-F0C17CEE3AD5}"/>
                </a:ext>
              </a:extLst>
            </p:cNvPr>
            <p:cNvSpPr txBox="1"/>
            <p:nvPr/>
          </p:nvSpPr>
          <p:spPr>
            <a:xfrm>
              <a:off x="9201296" y="1671234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(model/actor)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BC56275-C9A7-6643-B502-7985238C5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07404" y="174097"/>
              <a:ext cx="1422400" cy="1422400"/>
            </a:xfrm>
            <a:prstGeom prst="rect">
              <a:avLst/>
            </a:prstGeom>
          </p:spPr>
        </p:pic>
      </p:grpSp>
      <p:pic>
        <p:nvPicPr>
          <p:cNvPr id="22" name="Graphic 21" descr="Checkmark">
            <a:extLst>
              <a:ext uri="{FF2B5EF4-FFF2-40B4-BE49-F238E27FC236}">
                <a16:creationId xmlns:a16="http://schemas.microsoft.com/office/drawing/2014/main" id="{953F60CE-DFC5-9F41-B3F2-C04CB0C348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26345" y="4150885"/>
            <a:ext cx="457200" cy="4572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B96D0A7-9042-A740-8828-0B67DB07B8FC}"/>
              </a:ext>
            </a:extLst>
          </p:cNvPr>
          <p:cNvGrpSpPr/>
          <p:nvPr/>
        </p:nvGrpSpPr>
        <p:grpSpPr>
          <a:xfrm>
            <a:off x="7726678" y="4086468"/>
            <a:ext cx="2004596" cy="528493"/>
            <a:chOff x="7679517" y="4192087"/>
            <a:chExt cx="2004596" cy="52849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18E600-73BF-D642-9950-615299DD92B0}"/>
                </a:ext>
              </a:extLst>
            </p:cNvPr>
            <p:cNvSpPr txBox="1"/>
            <p:nvPr/>
          </p:nvSpPr>
          <p:spPr>
            <a:xfrm>
              <a:off x="8093934" y="4247636"/>
              <a:ext cx="15901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But not helpful</a:t>
              </a:r>
            </a:p>
          </p:txBody>
        </p:sp>
        <p:pic>
          <p:nvPicPr>
            <p:cNvPr id="25" name="Graphic 24" descr="Arrow: Straight">
              <a:extLst>
                <a:ext uri="{FF2B5EF4-FFF2-40B4-BE49-F238E27FC236}">
                  <a16:creationId xmlns:a16="http://schemas.microsoft.com/office/drawing/2014/main" id="{7D72C6B7-4B65-754B-9700-CF84C16E0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79517" y="4192087"/>
              <a:ext cx="528493" cy="528493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E14799-6399-3042-97D2-815521C34609}"/>
              </a:ext>
            </a:extLst>
          </p:cNvPr>
          <p:cNvGrpSpPr/>
          <p:nvPr/>
        </p:nvGrpSpPr>
        <p:grpSpPr>
          <a:xfrm>
            <a:off x="7917029" y="4776129"/>
            <a:ext cx="2128827" cy="1447956"/>
            <a:chOff x="7917029" y="4776129"/>
            <a:chExt cx="2128827" cy="1447956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0F1EB47-6973-B84D-99A7-459F5C8FB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917029" y="4776129"/>
              <a:ext cx="2128827" cy="142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167871D-6D2B-DB4B-8874-D3B61F8E9C62}"/>
                </a:ext>
              </a:extLst>
            </p:cNvPr>
            <p:cNvSpPr txBox="1"/>
            <p:nvPr/>
          </p:nvSpPr>
          <p:spPr>
            <a:xfrm>
              <a:off x="8368592" y="5854753"/>
              <a:ext cx="104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company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0F342C7-5FBF-674C-B189-0801A1043EA2}"/>
              </a:ext>
            </a:extLst>
          </p:cNvPr>
          <p:cNvGrpSpPr/>
          <p:nvPr/>
        </p:nvGrpSpPr>
        <p:grpSpPr>
          <a:xfrm>
            <a:off x="10243785" y="4720580"/>
            <a:ext cx="1605119" cy="1847281"/>
            <a:chOff x="10243785" y="4720580"/>
            <a:chExt cx="1605119" cy="184728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37B96E8-3BA4-594D-8643-4CE576174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261404" y="4720580"/>
              <a:ext cx="1587500" cy="142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9E6B5A9-2601-4B4D-85A6-14C4761F133E}"/>
                </a:ext>
              </a:extLst>
            </p:cNvPr>
            <p:cNvSpPr txBox="1"/>
            <p:nvPr/>
          </p:nvSpPr>
          <p:spPr>
            <a:xfrm>
              <a:off x="10243785" y="6198529"/>
              <a:ext cx="1605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Not a company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677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31375-4B06-E84F-A4FF-D94C8C9FF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a Really Good Language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2311E-29A5-2947-8EC1-3CD7BED7E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Language models evaluate output for `naturalness.' This could include common sense, speaking broadly</a:t>
            </a:r>
          </a:p>
          <a:p>
            <a:r>
              <a:rPr lang="en-US" dirty="0"/>
              <a:t>Q: What is your favorite flavor of ice cream?</a:t>
            </a:r>
          </a:p>
          <a:p>
            <a:pPr lvl="1"/>
            <a:r>
              <a:rPr lang="en-US" dirty="0"/>
              <a:t>A1: My favorite in the dessert are the chocolate ones.</a:t>
            </a:r>
          </a:p>
          <a:p>
            <a:pPr lvl="1"/>
            <a:r>
              <a:rPr lang="en-US" dirty="0"/>
              <a:t>A2: I like long walks on the beach.</a:t>
            </a:r>
          </a:p>
          <a:p>
            <a:pPr lvl="1"/>
            <a:r>
              <a:rPr lang="en-US" dirty="0"/>
              <a:t>A3: Usually I like rocky road but sometimes I'll get peppermint stick.</a:t>
            </a:r>
          </a:p>
          <a:p>
            <a:r>
              <a:rPr lang="en-US" dirty="0"/>
              <a:t>More importantly, how do we </a:t>
            </a:r>
            <a:r>
              <a:rPr lang="en-US" u="sng" dirty="0"/>
              <a:t>know</a:t>
            </a:r>
            <a:r>
              <a:rPr lang="en-US" dirty="0"/>
              <a:t> if a model has learned common sense?</a:t>
            </a:r>
          </a:p>
          <a:p>
            <a:r>
              <a:rPr lang="en-US" dirty="0"/>
              <a:t>This is important: the big collections haven't been shown to be useful! Can we tease apart "better on translation" etc. from "demonstrates common sense?"</a:t>
            </a:r>
          </a:p>
        </p:txBody>
      </p:sp>
    </p:spTree>
    <p:extLst>
      <p:ext uri="{BB962C8B-B14F-4D97-AF65-F5344CB8AC3E}">
        <p14:creationId xmlns:p14="http://schemas.microsoft.com/office/powerpoint/2010/main" val="5158984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70F48-5DFC-5F43-9820-DB75D362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that Imply Common Sense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A65CB-F3CB-2A42-A187-AE10D9100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Idea: design "tests" as input/output pairs that are easy for humans and should be hard for computers that don't know common sense</a:t>
            </a:r>
          </a:p>
          <a:p>
            <a:r>
              <a:rPr lang="en-US" dirty="0"/>
              <a:t>Should also not be "solvable" by e.g. simple syntactic analysis</a:t>
            </a:r>
          </a:p>
          <a:p>
            <a:r>
              <a:rPr lang="en-US" dirty="0"/>
              <a:t>NLI/RTE is one example</a:t>
            </a:r>
          </a:p>
          <a:p>
            <a:r>
              <a:rPr lang="en-US" dirty="0"/>
              <a:t>How about some others?</a:t>
            </a:r>
          </a:p>
        </p:txBody>
      </p:sp>
    </p:spTree>
    <p:extLst>
      <p:ext uri="{BB962C8B-B14F-4D97-AF65-F5344CB8AC3E}">
        <p14:creationId xmlns:p14="http://schemas.microsoft.com/office/powerpoint/2010/main" val="36493394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DA575-3B79-FC49-BCC4-1B5A0C874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Cloze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5C7CD-B152-0F47-8189-3966FD76B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sentence with a word removed, choose the right word</a:t>
            </a:r>
          </a:p>
          <a:p>
            <a:pPr lvl="1"/>
            <a:r>
              <a:rPr lang="en-US" dirty="0"/>
              <a:t>Today, I went to the ________ and bought some milk and eggs.</a:t>
            </a:r>
          </a:p>
          <a:p>
            <a:r>
              <a:rPr lang="en-US" dirty="0"/>
              <a:t>To aid in evaluation, this is often presented as multiple choice</a:t>
            </a:r>
          </a:p>
          <a:p>
            <a:r>
              <a:rPr lang="en-US" dirty="0"/>
              <a:t>Good language models can do really well on this!</a:t>
            </a:r>
          </a:p>
        </p:txBody>
      </p:sp>
    </p:spTree>
    <p:extLst>
      <p:ext uri="{BB962C8B-B14F-4D97-AF65-F5344CB8AC3E}">
        <p14:creationId xmlns:p14="http://schemas.microsoft.com/office/powerpoint/2010/main" val="798497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64AC1-D2B1-004A-8EB3-D8BEDE8F6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Cloze Test (http://</a:t>
            </a:r>
            <a:r>
              <a:rPr lang="en-US" dirty="0" err="1"/>
              <a:t>cs.rochester.edu</a:t>
            </a:r>
            <a:r>
              <a:rPr lang="en-US" dirty="0"/>
              <a:t>/</a:t>
            </a:r>
            <a:r>
              <a:rPr lang="en-US" dirty="0" err="1"/>
              <a:t>nlp</a:t>
            </a:r>
            <a:r>
              <a:rPr lang="en-US" dirty="0"/>
              <a:t>/</a:t>
            </a:r>
            <a:r>
              <a:rPr lang="en-US" dirty="0" err="1"/>
              <a:t>rocstories</a:t>
            </a:r>
            <a:r>
              <a:rPr lang="en-US" dirty="0"/>
              <a:t>/)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704F0-14E1-AB4C-A3AC-861068153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ROC Stories: Univ. of Rochester, 2016</a:t>
            </a:r>
          </a:p>
          <a:p>
            <a:r>
              <a:rPr lang="en-US" dirty="0"/>
              <a:t>98,000 5-line stories (training) and 3,700 with multiple-choice 5</a:t>
            </a:r>
            <a:r>
              <a:rPr lang="en-US" baseline="30000" dirty="0"/>
              <a:t>th</a:t>
            </a:r>
            <a:r>
              <a:rPr lang="en-US" dirty="0"/>
              <a:t> line:</a:t>
            </a:r>
          </a:p>
          <a:p>
            <a:r>
              <a:rPr lang="en-US" dirty="0"/>
              <a:t>Karen was assigned a roommate her first year of college. Her roommate asked her to go to a nearby city for a concert. Karen agreed happily. The show was absolutely exhilarating.</a:t>
            </a:r>
          </a:p>
          <a:p>
            <a:pPr lvl="1"/>
            <a:r>
              <a:rPr lang="en-US" dirty="0"/>
              <a:t>Karen became good friends with her roommate.</a:t>
            </a:r>
          </a:p>
          <a:p>
            <a:pPr lvl="1"/>
            <a:r>
              <a:rPr lang="en-US" dirty="0"/>
              <a:t>Karen hated her roommate.</a:t>
            </a:r>
          </a:p>
          <a:p>
            <a:r>
              <a:rPr lang="en-US" dirty="0"/>
              <a:t>Wide variety of topics</a:t>
            </a:r>
          </a:p>
        </p:txBody>
      </p:sp>
    </p:spTree>
    <p:extLst>
      <p:ext uri="{BB962C8B-B14F-4D97-AF65-F5344CB8AC3E}">
        <p14:creationId xmlns:p14="http://schemas.microsoft.com/office/powerpoint/2010/main" val="1207237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6FA0B-2856-4349-AC60-1D2FFA74B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Was This Assembled?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23E1A-88E1-6C40-8D8A-804A79064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Mechanical Turk!</a:t>
            </a:r>
          </a:p>
          <a:p>
            <a:r>
              <a:rPr lang="en-US" dirty="0"/>
              <a:t>Fairly constrained: </a:t>
            </a:r>
          </a:p>
          <a:p>
            <a:pPr lvl="1"/>
            <a:r>
              <a:rPr lang="en-US" dirty="0"/>
              <a:t>Exactly 5 lines</a:t>
            </a:r>
          </a:p>
          <a:p>
            <a:pPr lvl="1"/>
            <a:r>
              <a:rPr lang="en-US" dirty="0"/>
              <a:t>Realistic (no space aliens)</a:t>
            </a:r>
          </a:p>
          <a:p>
            <a:pPr lvl="1"/>
            <a:r>
              <a:rPr lang="en-US" dirty="0"/>
              <a:t>Clear beginning and end</a:t>
            </a:r>
          </a:p>
          <a:p>
            <a:pPr lvl="1"/>
            <a:r>
              <a:rPr lang="en-US" dirty="0"/>
              <a:t>Something happens</a:t>
            </a:r>
          </a:p>
          <a:p>
            <a:r>
              <a:rPr lang="en-US" dirty="0"/>
              <a:t>Different methodology to get the test set:</a:t>
            </a:r>
          </a:p>
          <a:p>
            <a:pPr lvl="1"/>
            <a:r>
              <a:rPr lang="en-US" dirty="0"/>
              <a:t>Present new </a:t>
            </a:r>
            <a:r>
              <a:rPr lang="en-US" dirty="0" err="1"/>
              <a:t>turkers</a:t>
            </a:r>
            <a:r>
              <a:rPr lang="en-US" dirty="0"/>
              <a:t> with the first four lines</a:t>
            </a:r>
          </a:p>
          <a:p>
            <a:pPr lvl="1"/>
            <a:r>
              <a:rPr lang="en-US" dirty="0"/>
              <a:t>They have to make 1 "right" ending and 1 "wrong" ending</a:t>
            </a:r>
          </a:p>
          <a:p>
            <a:pPr lvl="1"/>
            <a:r>
              <a:rPr lang="en-US" dirty="0"/>
              <a:t>Wrong ending should make sense on its own and involve characters in the story</a:t>
            </a:r>
          </a:p>
        </p:txBody>
      </p:sp>
    </p:spTree>
    <p:extLst>
      <p:ext uri="{BB962C8B-B14F-4D97-AF65-F5344CB8AC3E}">
        <p14:creationId xmlns:p14="http://schemas.microsoft.com/office/powerpoint/2010/main" val="39747872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60510-642D-804B-949B-CA0BBA2B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as a Common Sense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4DDBD-4AC8-A548-9AD9-A4974A2D2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shared task (common evaluation at a given time) was held in 2017</a:t>
            </a:r>
          </a:p>
          <a:p>
            <a:r>
              <a:rPr lang="en-US" dirty="0"/>
              <a:t>Top scorer: </a:t>
            </a:r>
            <a:r>
              <a:rPr lang="en-US" dirty="0" err="1"/>
              <a:t>Univ</a:t>
            </a:r>
            <a:r>
              <a:rPr lang="en-US" dirty="0"/>
              <a:t> of Washington. 72% (human = 100%)</a:t>
            </a:r>
          </a:p>
          <a:p>
            <a:r>
              <a:rPr lang="en-US" dirty="0"/>
              <a:t>Methodology: Didn't look at the story at all!</a:t>
            </a:r>
          </a:p>
          <a:p>
            <a:pPr lvl="1"/>
            <a:r>
              <a:rPr lang="en-US" dirty="0"/>
              <a:t>Turns out there were systematic biases!</a:t>
            </a:r>
          </a:p>
          <a:p>
            <a:pPr lvl="1"/>
            <a:r>
              <a:rPr lang="en-US" dirty="0"/>
              <a:t>Negative words in the wrong endings</a:t>
            </a:r>
          </a:p>
          <a:p>
            <a:pPr lvl="1"/>
            <a:r>
              <a:rPr lang="en-US" dirty="0"/>
              <a:t>Specific words ("pizza") in the wrong endings</a:t>
            </a:r>
          </a:p>
          <a:p>
            <a:r>
              <a:rPr lang="en-US" dirty="0"/>
              <a:t>Moral: can be tough to design these cleanly!</a:t>
            </a:r>
          </a:p>
          <a:p>
            <a:r>
              <a:rPr lang="en-US" dirty="0"/>
              <a:t>Dangerous to let </a:t>
            </a:r>
            <a:r>
              <a:rPr lang="en-US" dirty="0" err="1"/>
              <a:t>turkers</a:t>
            </a:r>
            <a:r>
              <a:rPr lang="en-US" dirty="0"/>
              <a:t> write sentences (motivations are for speed)</a:t>
            </a:r>
          </a:p>
          <a:p>
            <a:r>
              <a:rPr lang="en-US" dirty="0"/>
              <a:t>Current state of the art (as of 11/22!) is 88%. Unknown methodology...</a:t>
            </a:r>
          </a:p>
        </p:txBody>
      </p:sp>
    </p:spTree>
    <p:extLst>
      <p:ext uri="{BB962C8B-B14F-4D97-AF65-F5344CB8AC3E}">
        <p14:creationId xmlns:p14="http://schemas.microsoft.com/office/powerpoint/2010/main" val="30521358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1725C-9B93-0C45-A1F6-FB6E9071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3DEFC-E3B7-B848-8C2C-1DF520FDC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70774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Given a partial description, which of several possible endings is most likely?</a:t>
            </a:r>
          </a:p>
          <a:p>
            <a:pPr lvl="1"/>
            <a:r>
              <a:rPr lang="en-US" dirty="0"/>
              <a:t>On stage, a woman takes a seat at the piano. She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sits on a bench as her sister plays with the doll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smiles with someone as the music plays.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is in the crowd, watching the dancers.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nervously sets her fingers on the keys.</a:t>
            </a:r>
          </a:p>
          <a:p>
            <a:r>
              <a:rPr lang="en-US" dirty="0"/>
              <a:t>Human performance: 88%</a:t>
            </a:r>
          </a:p>
          <a:p>
            <a:r>
              <a:rPr lang="en-US" dirty="0"/>
              <a:t>Pre-publication, best performance was ~59% using a big language model called ELMO</a:t>
            </a:r>
          </a:p>
          <a:p>
            <a:r>
              <a:rPr lang="en-US" dirty="0"/>
              <a:t>However, a new big language model (called BERT) got 86.3%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322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7E04E-08F9-A14A-8D08-46F3E3A17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 is Not That Easy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40D1C-88D6-1449-874E-BC6E3FF0F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Pretty much any annotation scheme for language has grey areas where multiple decisions are possible</a:t>
            </a:r>
          </a:p>
          <a:p>
            <a:pPr lvl="1"/>
            <a:r>
              <a:rPr lang="en-US" dirty="0"/>
              <a:t>Human language is flexible! If annotation was easy, language wouldn't be interesting!</a:t>
            </a:r>
          </a:p>
          <a:p>
            <a:r>
              <a:rPr lang="en-US" dirty="0"/>
              <a:t>Necessary (but not sufficient) remedy: write an annotation standard</a:t>
            </a:r>
          </a:p>
          <a:p>
            <a:pPr lvl="1"/>
            <a:r>
              <a:rPr lang="en-US" dirty="0"/>
              <a:t>Be as clear as you can be to ensure consistency</a:t>
            </a:r>
          </a:p>
          <a:p>
            <a:pPr lvl="1"/>
            <a:r>
              <a:rPr lang="en-US" dirty="0"/>
              <a:t>Annotate yourself, then discuss disagreements and attempt to cover grey areas</a:t>
            </a:r>
          </a:p>
          <a:p>
            <a:pPr lvl="1"/>
            <a:r>
              <a:rPr lang="en-US" dirty="0"/>
              <a:t>Penn treebank POS annotation guideline: 34 pages covering 36 tags</a:t>
            </a:r>
          </a:p>
          <a:p>
            <a:pPr lvl="1"/>
            <a:r>
              <a:rPr lang="en-US" dirty="0"/>
              <a:t>Example: “The temporal expressions yesterday, today and tomorrow should be tagged as nouns (NN) rather than as adverbs (RB). Note that you can (marginally) pluralize them and that they allow a possessive form, both of which true adverbs do not.” </a:t>
            </a:r>
          </a:p>
        </p:txBody>
      </p:sp>
    </p:spTree>
    <p:extLst>
      <p:ext uri="{BB962C8B-B14F-4D97-AF65-F5344CB8AC3E}">
        <p14:creationId xmlns:p14="http://schemas.microsoft.com/office/powerpoint/2010/main" val="196713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E1789-860E-1146-8544-D57A4E804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Tasks (Coming soon)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138E7-3855-5348-A798-C9E1F1F67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Commonsense inference with vision:</a:t>
            </a:r>
          </a:p>
          <a:p>
            <a:pPr lvl="1"/>
            <a:r>
              <a:rPr lang="en-US" dirty="0"/>
              <a:t>Answer questions based on images</a:t>
            </a:r>
          </a:p>
          <a:p>
            <a:pPr lvl="1"/>
            <a:r>
              <a:rPr lang="en-US" dirty="0"/>
              <a:t>To whom do the bag and items belong to?</a:t>
            </a:r>
          </a:p>
          <a:p>
            <a:pPr lvl="2"/>
            <a:r>
              <a:rPr lang="en-US" dirty="0"/>
              <a:t>They belong to 1 and 2.</a:t>
            </a:r>
          </a:p>
          <a:p>
            <a:pPr lvl="2"/>
            <a:r>
              <a:rPr lang="en-US" dirty="0"/>
              <a:t>They belong to someone who is a patient here.</a:t>
            </a:r>
          </a:p>
          <a:p>
            <a:pPr lvl="2"/>
            <a:r>
              <a:rPr lang="en-US" dirty="0"/>
              <a:t>They only belong to 1.</a:t>
            </a:r>
          </a:p>
          <a:p>
            <a:pPr lvl="2"/>
            <a:r>
              <a:rPr lang="en-US" dirty="0"/>
              <a:t>They belong to the king.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296EC9-7A14-2045-9531-3FC2C2158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0817" y="2703788"/>
            <a:ext cx="4092983" cy="22127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3550DA-E1BE-2E4B-BF6E-6C94F2CB977A}"/>
              </a:ext>
            </a:extLst>
          </p:cNvPr>
          <p:cNvSpPr txBox="1"/>
          <p:nvPr/>
        </p:nvSpPr>
        <p:spPr>
          <a:xfrm>
            <a:off x="9908575" y="14433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8A2052-4A97-7B4C-A3F0-E524D8F13F3E}"/>
              </a:ext>
            </a:extLst>
          </p:cNvPr>
          <p:cNvSpPr txBox="1"/>
          <p:nvPr/>
        </p:nvSpPr>
        <p:spPr>
          <a:xfrm>
            <a:off x="8644806" y="14433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pic>
        <p:nvPicPr>
          <p:cNvPr id="8" name="Graphic 7" descr="Line Arrow: Straight">
            <a:extLst>
              <a:ext uri="{FF2B5EF4-FFF2-40B4-BE49-F238E27FC236}">
                <a16:creationId xmlns:a16="http://schemas.microsoft.com/office/drawing/2014/main" id="{83083DAF-8EE9-E640-8772-99B84F488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8338449" y="1833156"/>
            <a:ext cx="914400" cy="723602"/>
          </a:xfrm>
          <a:prstGeom prst="rect">
            <a:avLst/>
          </a:prstGeom>
        </p:spPr>
      </p:pic>
      <p:pic>
        <p:nvPicPr>
          <p:cNvPr id="9" name="Graphic 8" descr="Line Arrow: Straight">
            <a:extLst>
              <a:ext uri="{FF2B5EF4-FFF2-40B4-BE49-F238E27FC236}">
                <a16:creationId xmlns:a16="http://schemas.microsoft.com/office/drawing/2014/main" id="{66929E1E-7B7C-FF4E-973E-90971D26A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602218" y="1887580"/>
            <a:ext cx="914400" cy="72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348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C3387-D5D3-4044-B1C8-7539841D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Tasks (Coming Soon)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07CF3-EB69-5F41-AA86-BBB62646A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435" y="1690688"/>
            <a:ext cx="10916478" cy="5264288"/>
          </a:xfrm>
        </p:spPr>
        <p:txBody>
          <a:bodyPr>
            <a:normAutofit/>
          </a:bodyPr>
          <a:lstStyle/>
          <a:p>
            <a:r>
              <a:rPr lang="en-US" dirty="0"/>
              <a:t>Answer questions requiring understanding of innate physics</a:t>
            </a:r>
          </a:p>
          <a:p>
            <a:pPr lvl="1"/>
            <a:r>
              <a:rPr lang="en-US" dirty="0"/>
              <a:t>Which object can you use instead of a rolling pin?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wine bottle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hair rolls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dough mixer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a large bowl</a:t>
            </a:r>
          </a:p>
          <a:p>
            <a:r>
              <a:rPr lang="en-US" dirty="0"/>
              <a:t>Answer questions requiring understanding of social interaction</a:t>
            </a:r>
          </a:p>
          <a:p>
            <a:pPr lvl="1"/>
            <a:r>
              <a:rPr lang="en-US" dirty="0"/>
              <a:t>Sasha takes a wrong turn. What will most likely happen to Sasha?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b="1" dirty="0"/>
              <a:t>arrives late at destination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goes to jail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gets yelled at by others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looks in shock</a:t>
            </a:r>
          </a:p>
        </p:txBody>
      </p:sp>
    </p:spTree>
    <p:extLst>
      <p:ext uri="{BB962C8B-B14F-4D97-AF65-F5344CB8AC3E}">
        <p14:creationId xmlns:p14="http://schemas.microsoft.com/office/powerpoint/2010/main" val="34459840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BF872-365E-9048-B576-B2EDC8704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Common Sense?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E75D4-BACD-6540-87F1-92452762C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BERT (or some other LM) solve all of these?</a:t>
            </a:r>
          </a:p>
          <a:p>
            <a:r>
              <a:rPr lang="en-US" dirty="0"/>
              <a:t>Does BERT contain common sense knowledge?</a:t>
            </a:r>
          </a:p>
          <a:p>
            <a:r>
              <a:rPr lang="en-US" dirty="0"/>
              <a:t>Will large ontologies help?</a:t>
            </a:r>
          </a:p>
          <a:p>
            <a:r>
              <a:rPr lang="en-US" dirty="0"/>
              <a:t>Unknown – Current research topic!</a:t>
            </a:r>
          </a:p>
        </p:txBody>
      </p:sp>
    </p:spTree>
    <p:extLst>
      <p:ext uri="{BB962C8B-B14F-4D97-AF65-F5344CB8AC3E}">
        <p14:creationId xmlns:p14="http://schemas.microsoft.com/office/powerpoint/2010/main" val="31333427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7D5F1-C0DC-E141-8CB2-17341AA7C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AF464-3187-874E-B4F4-F098635E7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Crowdsourcing allows us to easily create lots of cool and large new data sets</a:t>
            </a:r>
          </a:p>
          <a:p>
            <a:r>
              <a:rPr lang="en-US" dirty="0"/>
              <a:t>We can demonstrate the power of our latest models on doing tasks computers previously couldn't do at this scale</a:t>
            </a:r>
          </a:p>
          <a:p>
            <a:r>
              <a:rPr lang="en-US" dirty="0"/>
              <a:t>But properly gathering data is very tricky; we may be simply learning about the biases inherent in the data</a:t>
            </a:r>
          </a:p>
          <a:p>
            <a:r>
              <a:rPr lang="en-US" dirty="0"/>
              <a:t>Important to measure reliability and </a:t>
            </a:r>
          </a:p>
        </p:txBody>
      </p:sp>
    </p:spTree>
    <p:extLst>
      <p:ext uri="{BB962C8B-B14F-4D97-AF65-F5344CB8AC3E}">
        <p14:creationId xmlns:p14="http://schemas.microsoft.com/office/powerpoint/2010/main" val="34140008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Generating Topical Poetry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b="1"/>
              <a:t>Marjan Ghazvininejad</a:t>
            </a:r>
          </a:p>
          <a:p>
            <a:pPr>
              <a:spcBef>
                <a:spcPts val="0"/>
              </a:spcBef>
            </a:pPr>
            <a:r>
              <a:rPr lang="en"/>
              <a:t>Xing Shi, Yejin Choi, Kevin Knight</a:t>
            </a:r>
          </a:p>
        </p:txBody>
      </p:sp>
    </p:spTree>
    <p:extLst>
      <p:ext uri="{BB962C8B-B14F-4D97-AF65-F5344CB8AC3E}">
        <p14:creationId xmlns:p14="http://schemas.microsoft.com/office/powerpoint/2010/main" val="14871221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Hafez: a Poet From Shiraz, Iran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/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1" y="1536633"/>
            <a:ext cx="3694065" cy="45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8801" y="1561301"/>
            <a:ext cx="6680132" cy="45058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60124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Hafez: a Poet From ISI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79812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dirty="0"/>
              <a:t>A system that creates computer generated poems</a:t>
            </a:r>
          </a:p>
          <a:p>
            <a:pPr marL="609585" indent="-304792">
              <a:buChar char="-"/>
            </a:pPr>
            <a:r>
              <a:rPr lang="en" dirty="0"/>
              <a:t>Any user-supplied topic</a:t>
            </a:r>
            <a:br>
              <a:rPr lang="en" sz="2133" dirty="0">
                <a:solidFill>
                  <a:srgbClr val="0000FF"/>
                </a:solidFill>
              </a:rPr>
            </a:br>
            <a:br>
              <a:rPr lang="en" sz="2133" dirty="0">
                <a:solidFill>
                  <a:srgbClr val="0000FF"/>
                </a:solidFill>
              </a:rPr>
            </a:br>
            <a:endParaRPr lang="en" sz="2133" dirty="0">
              <a:solidFill>
                <a:srgbClr val="0000FF"/>
              </a:solidFill>
            </a:endParaRPr>
          </a:p>
          <a:p>
            <a:pPr marL="609585" indent="-304792">
              <a:buChar char="-"/>
            </a:pPr>
            <a:r>
              <a:rPr lang="en" dirty="0"/>
              <a:t>Any number of distinct poems on that topic</a:t>
            </a:r>
            <a:br>
              <a:rPr lang="en" dirty="0"/>
            </a:br>
            <a:br>
              <a:rPr lang="en" sz="2133" dirty="0"/>
            </a:br>
            <a:endParaRPr lang="en" sz="2133" dirty="0"/>
          </a:p>
          <a:p>
            <a:pPr marL="609585" indent="-304792">
              <a:buChar char="-"/>
            </a:pPr>
            <a:r>
              <a:rPr lang="en" dirty="0"/>
              <a:t>20-30 seconds per poem</a:t>
            </a:r>
          </a:p>
          <a:p>
            <a:pPr>
              <a:buNone/>
            </a:pPr>
            <a:endParaRPr dirty="0"/>
          </a:p>
        </p:txBody>
      </p:sp>
      <p:pic>
        <p:nvPicPr>
          <p:cNvPr id="70" name="Shape 70" descr="computery_sq-1449e3edf26efbaf9851095e4ab873c60341cc37-s900-c8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6933" y="3683101"/>
            <a:ext cx="3678267" cy="267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68817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Challenges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87732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 dirty="0"/>
          </a:p>
          <a:p>
            <a:pPr marL="609585" indent="-304792">
              <a:buChar char="-"/>
            </a:pPr>
            <a:r>
              <a:rPr lang="en" dirty="0"/>
              <a:t>Any user-supplied topic</a:t>
            </a:r>
            <a:br>
              <a:rPr lang="en" dirty="0"/>
            </a:br>
            <a:endParaRPr dirty="0"/>
          </a:p>
          <a:p>
            <a:pPr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60305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Challenges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87732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 dirty="0"/>
          </a:p>
          <a:p>
            <a:pPr marL="609585" indent="-304792">
              <a:buChar char="-"/>
            </a:pPr>
            <a:r>
              <a:rPr lang="en" dirty="0"/>
              <a:t>Any user-supplied topic</a:t>
            </a:r>
            <a:br>
              <a:rPr lang="en" dirty="0"/>
            </a:br>
            <a:r>
              <a:rPr lang="en" sz="2133" dirty="0">
                <a:solidFill>
                  <a:srgbClr val="0000FF"/>
                </a:solidFill>
              </a:rPr>
              <a:t>Like: burritos, </a:t>
            </a:r>
            <a:r>
              <a:rPr lang="en-US" sz="2133" dirty="0">
                <a:solidFill>
                  <a:srgbClr val="0000FF"/>
                </a:solidFill>
              </a:rPr>
              <a:t>T</a:t>
            </a:r>
            <a:r>
              <a:rPr lang="en" sz="2133" dirty="0" err="1">
                <a:solidFill>
                  <a:srgbClr val="0000FF"/>
                </a:solidFill>
              </a:rPr>
              <a:t>uring</a:t>
            </a:r>
            <a:r>
              <a:rPr lang="en" sz="2133" dirty="0">
                <a:solidFill>
                  <a:srgbClr val="0000FF"/>
                </a:solidFill>
              </a:rPr>
              <a:t> test, unicorn</a:t>
            </a:r>
            <a:r>
              <a:rPr lang="en-US" sz="2133" dirty="0">
                <a:solidFill>
                  <a:srgbClr val="0000FF"/>
                </a:solidFill>
              </a:rPr>
              <a:t>, Donald Trump</a:t>
            </a:r>
            <a:br>
              <a:rPr lang="en" sz="2133" dirty="0">
                <a:solidFill>
                  <a:srgbClr val="0000FF"/>
                </a:solidFill>
              </a:rPr>
            </a:br>
            <a:endParaRPr lang="en" sz="2133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dirty="0"/>
          </a:p>
          <a:p>
            <a:pPr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59758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Challenges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87732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 dirty="0"/>
          </a:p>
          <a:p>
            <a:pPr marL="609585" indent="-304792">
              <a:buChar char="-"/>
            </a:pPr>
            <a:r>
              <a:rPr lang="en" dirty="0"/>
              <a:t>Any user-supplied topic</a:t>
            </a:r>
            <a:br>
              <a:rPr lang="en" dirty="0"/>
            </a:br>
            <a:r>
              <a:rPr lang="en" sz="2133" dirty="0">
                <a:solidFill>
                  <a:srgbClr val="0000FF"/>
                </a:solidFill>
              </a:rPr>
              <a:t>Like: burritos, </a:t>
            </a:r>
            <a:r>
              <a:rPr lang="en-US" sz="2133" dirty="0" err="1">
                <a:solidFill>
                  <a:srgbClr val="0000FF"/>
                </a:solidFill>
              </a:rPr>
              <a:t>T</a:t>
            </a:r>
            <a:r>
              <a:rPr lang="en" sz="2133" dirty="0" err="1">
                <a:solidFill>
                  <a:srgbClr val="0000FF"/>
                </a:solidFill>
              </a:rPr>
              <a:t>uring</a:t>
            </a:r>
            <a:r>
              <a:rPr lang="en" sz="2133" dirty="0">
                <a:solidFill>
                  <a:srgbClr val="0000FF"/>
                </a:solidFill>
              </a:rPr>
              <a:t> test, unicorn, Donald Trump</a:t>
            </a:r>
            <a:br>
              <a:rPr lang="en" sz="2133" dirty="0">
                <a:solidFill>
                  <a:srgbClr val="0000FF"/>
                </a:solidFill>
              </a:rPr>
            </a:br>
            <a:endParaRPr lang="en" sz="2133" dirty="0">
              <a:solidFill>
                <a:srgbClr val="0000FF"/>
              </a:solidFill>
            </a:endParaRPr>
          </a:p>
          <a:p>
            <a:pPr marL="609585" indent="-304792">
              <a:buChar char="-"/>
            </a:pPr>
            <a:r>
              <a:rPr lang="en" dirty="0"/>
              <a:t>Any number of distinct poems on that topic</a:t>
            </a:r>
            <a:br>
              <a:rPr lang="en" dirty="0"/>
            </a:br>
            <a:r>
              <a:rPr lang="en" sz="2133" dirty="0">
                <a:solidFill>
                  <a:srgbClr val="0000FF"/>
                </a:solidFill>
              </a:rPr>
              <a:t>One million equally good poems on </a:t>
            </a:r>
            <a:r>
              <a:rPr lang="en" sz="2133" dirty="0" err="1">
                <a:solidFill>
                  <a:srgbClr val="0000FF"/>
                </a:solidFill>
              </a:rPr>
              <a:t>french</a:t>
            </a:r>
            <a:r>
              <a:rPr lang="en" sz="2133" dirty="0">
                <a:solidFill>
                  <a:srgbClr val="0000FF"/>
                </a:solidFill>
              </a:rPr>
              <a:t> fries </a:t>
            </a:r>
            <a:br>
              <a:rPr lang="en" sz="2133" dirty="0">
                <a:solidFill>
                  <a:srgbClr val="0000FF"/>
                </a:solidFill>
              </a:rPr>
            </a:br>
            <a:endParaRPr lang="en" sz="2133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dirty="0"/>
          </a:p>
          <a:p>
            <a:pPr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0446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84909-F0AB-5045-9A6A-38DA0F5B8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 Not Sufficient?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B03CF-C152-A64C-92FC-0A8A5B414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No, you'll still have inconsistent (and wrong) annotation. Annotators...</a:t>
            </a:r>
          </a:p>
          <a:p>
            <a:pPr lvl="1"/>
            <a:r>
              <a:rPr lang="en-US" dirty="0"/>
              <a:t>...hit the wrong button</a:t>
            </a:r>
          </a:p>
          <a:p>
            <a:pPr lvl="1"/>
            <a:r>
              <a:rPr lang="en-US" dirty="0"/>
              <a:t>...go too fast, get tired, get distracted</a:t>
            </a:r>
          </a:p>
          <a:p>
            <a:pPr lvl="1"/>
            <a:r>
              <a:rPr lang="en-US" dirty="0"/>
              <a:t>...forget details from the (extensive) annotation guidelines</a:t>
            </a:r>
          </a:p>
          <a:p>
            <a:pPr lvl="1"/>
            <a:r>
              <a:rPr lang="en-US" dirty="0"/>
              <a:t>...encounter cases the guidelines didn't cover</a:t>
            </a:r>
          </a:p>
          <a:p>
            <a:r>
              <a:rPr lang="en-US" dirty="0"/>
              <a:t>This is science. So let's measure our inconsistency!</a:t>
            </a:r>
          </a:p>
        </p:txBody>
      </p:sp>
    </p:spTree>
    <p:extLst>
      <p:ext uri="{BB962C8B-B14F-4D97-AF65-F5344CB8AC3E}">
        <p14:creationId xmlns:p14="http://schemas.microsoft.com/office/powerpoint/2010/main" val="293085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Challenges</a:t>
            </a: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95492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 dirty="0"/>
          </a:p>
          <a:p>
            <a:pPr marL="609585" indent="-304792">
              <a:buChar char="-"/>
            </a:pPr>
            <a:r>
              <a:rPr lang="en" dirty="0"/>
              <a:t>Any user-supplied topic</a:t>
            </a:r>
            <a:br>
              <a:rPr lang="en" dirty="0"/>
            </a:br>
            <a:r>
              <a:rPr lang="en" sz="2133" dirty="0">
                <a:solidFill>
                  <a:srgbClr val="0000FF"/>
                </a:solidFill>
              </a:rPr>
              <a:t>Like: burritos, </a:t>
            </a:r>
            <a:r>
              <a:rPr lang="en-US" sz="2133" dirty="0">
                <a:solidFill>
                  <a:srgbClr val="0000FF"/>
                </a:solidFill>
              </a:rPr>
              <a:t>T</a:t>
            </a:r>
            <a:r>
              <a:rPr lang="en" sz="2133" dirty="0" err="1">
                <a:solidFill>
                  <a:srgbClr val="0000FF"/>
                </a:solidFill>
              </a:rPr>
              <a:t>uring</a:t>
            </a:r>
            <a:r>
              <a:rPr lang="en" sz="2133" dirty="0">
                <a:solidFill>
                  <a:srgbClr val="0000FF"/>
                </a:solidFill>
              </a:rPr>
              <a:t> test,</a:t>
            </a:r>
            <a:r>
              <a:rPr lang="en-US" sz="2133" dirty="0">
                <a:solidFill>
                  <a:srgbClr val="0000FF"/>
                </a:solidFill>
              </a:rPr>
              <a:t> </a:t>
            </a:r>
            <a:r>
              <a:rPr lang="en" sz="2133" dirty="0">
                <a:solidFill>
                  <a:srgbClr val="0000FF"/>
                </a:solidFill>
              </a:rPr>
              <a:t>unicorn, Donald Trump</a:t>
            </a:r>
            <a:br>
              <a:rPr lang="en" sz="2133" dirty="0">
                <a:solidFill>
                  <a:srgbClr val="0000FF"/>
                </a:solidFill>
              </a:rPr>
            </a:br>
            <a:endParaRPr lang="en" sz="2133" dirty="0">
              <a:solidFill>
                <a:srgbClr val="0000FF"/>
              </a:solidFill>
            </a:endParaRPr>
          </a:p>
          <a:p>
            <a:pPr marL="609585" indent="-304792">
              <a:buChar char="-"/>
            </a:pPr>
            <a:r>
              <a:rPr lang="en" dirty="0"/>
              <a:t>Any number of distinct poems on that topic</a:t>
            </a:r>
            <a:br>
              <a:rPr lang="en" dirty="0"/>
            </a:br>
            <a:r>
              <a:rPr lang="en" sz="2133" dirty="0">
                <a:solidFill>
                  <a:srgbClr val="0000FF"/>
                </a:solidFill>
              </a:rPr>
              <a:t>One million equally good poems on </a:t>
            </a:r>
            <a:r>
              <a:rPr lang="en" sz="2133" dirty="0" err="1">
                <a:solidFill>
                  <a:srgbClr val="0000FF"/>
                </a:solidFill>
              </a:rPr>
              <a:t>french</a:t>
            </a:r>
            <a:r>
              <a:rPr lang="en" sz="2133" dirty="0">
                <a:solidFill>
                  <a:srgbClr val="0000FF"/>
                </a:solidFill>
              </a:rPr>
              <a:t> fries</a:t>
            </a:r>
            <a:endParaRPr lang="en-US" sz="2133" dirty="0">
              <a:solidFill>
                <a:srgbClr val="0000FF"/>
              </a:solidFill>
            </a:endParaRPr>
          </a:p>
          <a:p>
            <a:pPr marL="609585" indent="-304792">
              <a:buChar char="-"/>
            </a:pPr>
            <a:r>
              <a:rPr lang="en" sz="2133" dirty="0">
                <a:solidFill>
                  <a:srgbClr val="0000FF"/>
                </a:solidFill>
              </a:rPr>
              <a:t>Producing long poems, and maintaining coherency throughout them</a:t>
            </a:r>
            <a:br>
              <a:rPr lang="en" sz="2133" dirty="0">
                <a:solidFill>
                  <a:srgbClr val="0000FF"/>
                </a:solidFill>
              </a:rPr>
            </a:br>
            <a:endParaRPr lang="en" sz="2133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dirty="0"/>
          </a:p>
          <a:p>
            <a:pPr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40540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Challenges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94336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 dirty="0"/>
          </a:p>
          <a:p>
            <a:pPr marL="609585" indent="-304792">
              <a:buChar char="-"/>
            </a:pPr>
            <a:r>
              <a:rPr lang="en" dirty="0"/>
              <a:t>Any user-supplied topic</a:t>
            </a:r>
            <a:br>
              <a:rPr lang="en" dirty="0"/>
            </a:br>
            <a:r>
              <a:rPr lang="en" sz="2133" dirty="0">
                <a:solidFill>
                  <a:srgbClr val="0000FF"/>
                </a:solidFill>
              </a:rPr>
              <a:t>Like: burritos, </a:t>
            </a:r>
            <a:r>
              <a:rPr lang="en-US" sz="2133" dirty="0">
                <a:solidFill>
                  <a:srgbClr val="0000FF"/>
                </a:solidFill>
              </a:rPr>
              <a:t>T</a:t>
            </a:r>
            <a:r>
              <a:rPr lang="en" sz="2133" dirty="0" err="1">
                <a:solidFill>
                  <a:srgbClr val="0000FF"/>
                </a:solidFill>
              </a:rPr>
              <a:t>uring</a:t>
            </a:r>
            <a:r>
              <a:rPr lang="en" sz="2133" dirty="0">
                <a:solidFill>
                  <a:srgbClr val="0000FF"/>
                </a:solidFill>
              </a:rPr>
              <a:t> test,</a:t>
            </a:r>
            <a:r>
              <a:rPr lang="en-US" sz="2133" dirty="0">
                <a:solidFill>
                  <a:srgbClr val="0000FF"/>
                </a:solidFill>
              </a:rPr>
              <a:t> </a:t>
            </a:r>
            <a:r>
              <a:rPr lang="en" sz="2133" dirty="0">
                <a:solidFill>
                  <a:srgbClr val="0000FF"/>
                </a:solidFill>
              </a:rPr>
              <a:t>unicorn, Donald Trump</a:t>
            </a:r>
            <a:br>
              <a:rPr lang="en" sz="2133" dirty="0">
                <a:solidFill>
                  <a:srgbClr val="0000FF"/>
                </a:solidFill>
              </a:rPr>
            </a:br>
            <a:endParaRPr lang="en" sz="2133" dirty="0">
              <a:solidFill>
                <a:srgbClr val="0000FF"/>
              </a:solidFill>
            </a:endParaRPr>
          </a:p>
          <a:p>
            <a:pPr marL="609585" indent="-304792">
              <a:buChar char="-"/>
            </a:pPr>
            <a:r>
              <a:rPr lang="en" dirty="0"/>
              <a:t>Any number of distinct poems on that topic</a:t>
            </a:r>
            <a:br>
              <a:rPr lang="en" dirty="0"/>
            </a:br>
            <a:r>
              <a:rPr lang="en" sz="2133" dirty="0">
                <a:solidFill>
                  <a:srgbClr val="0000FF"/>
                </a:solidFill>
              </a:rPr>
              <a:t>One million equally good poems on </a:t>
            </a:r>
            <a:r>
              <a:rPr lang="en" sz="2133" dirty="0" err="1">
                <a:solidFill>
                  <a:srgbClr val="0000FF"/>
                </a:solidFill>
              </a:rPr>
              <a:t>french</a:t>
            </a:r>
            <a:r>
              <a:rPr lang="en" sz="2133" dirty="0">
                <a:solidFill>
                  <a:srgbClr val="0000FF"/>
                </a:solidFill>
              </a:rPr>
              <a:t> fries</a:t>
            </a:r>
            <a:endParaRPr lang="en-US" sz="2133" dirty="0">
              <a:solidFill>
                <a:srgbClr val="0000FF"/>
              </a:solidFill>
            </a:endParaRPr>
          </a:p>
          <a:p>
            <a:pPr marL="609585" indent="-304792">
              <a:buChar char="-"/>
            </a:pPr>
            <a:r>
              <a:rPr lang="en" sz="2133" dirty="0">
                <a:solidFill>
                  <a:srgbClr val="0000FF"/>
                </a:solidFill>
              </a:rPr>
              <a:t>Producing long poems, and maintaining coherency throughout them</a:t>
            </a:r>
          </a:p>
          <a:p>
            <a:pPr marL="609585" indent="-304792">
              <a:buChar char="-"/>
            </a:pPr>
            <a:r>
              <a:rPr lang="en" sz="2133" dirty="0">
                <a:solidFill>
                  <a:srgbClr val="0000FF"/>
                </a:solidFill>
              </a:rPr>
              <a:t>Small training data for each poem format</a:t>
            </a:r>
            <a:br>
              <a:rPr lang="en" dirty="0"/>
            </a:br>
            <a:endParaRPr lang="en" dirty="0"/>
          </a:p>
          <a:p>
            <a:pPr marL="0" indent="0">
              <a:buNone/>
            </a:pPr>
            <a:endParaRPr dirty="0"/>
          </a:p>
          <a:p>
            <a:pPr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19444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body" idx="4294967295"/>
          </p:nvPr>
        </p:nvSpPr>
        <p:spPr>
          <a:xfrm>
            <a:off x="415600" y="378233"/>
            <a:ext cx="11360800" cy="58244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algn="ctr" rtl="1">
              <a:lnSpc>
                <a:spcPct val="100000"/>
              </a:lnSpc>
              <a:spcBef>
                <a:spcPts val="0"/>
              </a:spcBef>
              <a:spcAft>
                <a:spcPts val="2133"/>
              </a:spcAft>
              <a:buClr>
                <a:schemeClr val="dk2"/>
              </a:buClr>
              <a:buSzPct val="100000"/>
              <a:buNone/>
            </a:pPr>
            <a:endParaRPr sz="1333" dirty="0"/>
          </a:p>
        </p:txBody>
      </p:sp>
      <p:pic>
        <p:nvPicPr>
          <p:cNvPr id="100" name="Shape 100" descr="Screenshot 2016-10-20 10.15.28.png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0432" y="815200"/>
            <a:ext cx="6105067" cy="5135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2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4283" y="5241451"/>
            <a:ext cx="1083733" cy="108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7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70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A Glance</a:t>
            </a:r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/>
          </a:p>
        </p:txBody>
      </p:sp>
      <p:pic>
        <p:nvPicPr>
          <p:cNvPr id="107" name="Shape 107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95647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Steps</a:t>
            </a:r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304792">
              <a:buChar char="➔"/>
            </a:pPr>
            <a:r>
              <a:rPr lang="en"/>
              <a:t>Choosing related words</a:t>
            </a:r>
          </a:p>
          <a:p>
            <a:pPr marL="609585" indent="-304792">
              <a:buClr>
                <a:schemeClr val="lt2"/>
              </a:buClr>
              <a:buChar char="➔"/>
            </a:pPr>
            <a:r>
              <a:rPr lang="en">
                <a:solidFill>
                  <a:schemeClr val="lt2"/>
                </a:solidFill>
              </a:rPr>
              <a:t>Selecting rhyme pairs</a:t>
            </a:r>
          </a:p>
          <a:p>
            <a:pPr marL="609585" indent="-304792">
              <a:buClr>
                <a:schemeClr val="lt2"/>
              </a:buClr>
              <a:buChar char="➔"/>
            </a:pPr>
            <a:r>
              <a:rPr lang="en">
                <a:solidFill>
                  <a:schemeClr val="lt2"/>
                </a:solidFill>
              </a:rPr>
              <a:t>Making a finite state acceptor</a:t>
            </a:r>
          </a:p>
          <a:p>
            <a:pPr marL="609585" indent="-304792">
              <a:buClr>
                <a:schemeClr val="lt2"/>
              </a:buClr>
              <a:buChar char="➔"/>
            </a:pPr>
            <a:r>
              <a:rPr lang="en">
                <a:solidFill>
                  <a:schemeClr val="lt2"/>
                </a:solidFill>
              </a:rPr>
              <a:t>Extracting a fluent path</a:t>
            </a:r>
          </a:p>
          <a:p>
            <a:pPr>
              <a:buNone/>
            </a:pPr>
            <a:endParaRPr/>
          </a:p>
          <a:p>
            <a:pPr>
              <a:buNone/>
            </a:pPr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8656500" y="252033"/>
            <a:ext cx="2272800" cy="1645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288668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hape 120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Steps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304792">
              <a:buClr>
                <a:schemeClr val="lt2"/>
              </a:buClr>
              <a:buChar char="➔"/>
            </a:pPr>
            <a:r>
              <a:rPr lang="en">
                <a:solidFill>
                  <a:schemeClr val="lt2"/>
                </a:solidFill>
              </a:rPr>
              <a:t>Choosing related words</a:t>
            </a:r>
          </a:p>
          <a:p>
            <a:pPr marL="609585" indent="-304792">
              <a:buChar char="➔"/>
            </a:pPr>
            <a:r>
              <a:rPr lang="en"/>
              <a:t>Selecting rhyme pairs</a:t>
            </a:r>
          </a:p>
          <a:p>
            <a:pPr marL="609585" indent="-304792">
              <a:buClr>
                <a:schemeClr val="lt2"/>
              </a:buClr>
              <a:buChar char="➔"/>
            </a:pPr>
            <a:r>
              <a:rPr lang="en">
                <a:solidFill>
                  <a:schemeClr val="lt2"/>
                </a:solidFill>
              </a:rPr>
              <a:t>Making a finite state acceptor</a:t>
            </a:r>
          </a:p>
          <a:p>
            <a:pPr marL="609585" indent="-304792">
              <a:buClr>
                <a:schemeClr val="lt2"/>
              </a:buClr>
              <a:buChar char="➔"/>
            </a:pPr>
            <a:r>
              <a:rPr lang="en">
                <a:solidFill>
                  <a:schemeClr val="lt2"/>
                </a:solidFill>
              </a:rPr>
              <a:t>Extracting a fluent path</a:t>
            </a:r>
          </a:p>
        </p:txBody>
      </p:sp>
      <p:sp>
        <p:nvSpPr>
          <p:cNvPr id="123" name="Shape 123"/>
          <p:cNvSpPr/>
          <p:nvPr/>
        </p:nvSpPr>
        <p:spPr>
          <a:xfrm>
            <a:off x="8656500" y="1152500"/>
            <a:ext cx="2272800" cy="1650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034031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Steps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304792">
              <a:buClr>
                <a:schemeClr val="lt2"/>
              </a:buClr>
              <a:buChar char="➔"/>
            </a:pPr>
            <a:r>
              <a:rPr lang="en">
                <a:solidFill>
                  <a:schemeClr val="lt2"/>
                </a:solidFill>
              </a:rPr>
              <a:t>Choosing related words</a:t>
            </a:r>
          </a:p>
          <a:p>
            <a:pPr marL="609585" indent="-304792">
              <a:buClr>
                <a:schemeClr val="lt2"/>
              </a:buClr>
              <a:buChar char="➔"/>
            </a:pPr>
            <a:r>
              <a:rPr lang="en">
                <a:solidFill>
                  <a:schemeClr val="lt2"/>
                </a:solidFill>
              </a:rPr>
              <a:t>Selecting rhyme pairs</a:t>
            </a:r>
          </a:p>
          <a:p>
            <a:pPr marL="609585" indent="-304792">
              <a:buChar char="➔"/>
            </a:pPr>
            <a:r>
              <a:rPr lang="en"/>
              <a:t>Making a finite state acceptor</a:t>
            </a:r>
          </a:p>
          <a:p>
            <a:pPr marL="609585" indent="-304792">
              <a:buClr>
                <a:schemeClr val="lt2"/>
              </a:buClr>
              <a:buChar char="➔"/>
            </a:pPr>
            <a:r>
              <a:rPr lang="en">
                <a:solidFill>
                  <a:schemeClr val="lt2"/>
                </a:solidFill>
              </a:rPr>
              <a:t>Extracting a fluent path</a:t>
            </a:r>
          </a:p>
        </p:txBody>
      </p:sp>
      <p:pic>
        <p:nvPicPr>
          <p:cNvPr id="130" name="Shape 130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/>
          <p:nvPr/>
        </p:nvSpPr>
        <p:spPr>
          <a:xfrm>
            <a:off x="7946733" y="2450700"/>
            <a:ext cx="3830000" cy="2766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380232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Steps</a:t>
            </a:r>
          </a:p>
        </p:txBody>
      </p:sp>
      <p:pic>
        <p:nvPicPr>
          <p:cNvPr id="137" name="Shape 137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304792">
              <a:buClr>
                <a:schemeClr val="lt2"/>
              </a:buClr>
              <a:buChar char="➔"/>
            </a:pPr>
            <a:r>
              <a:rPr lang="en">
                <a:solidFill>
                  <a:schemeClr val="lt2"/>
                </a:solidFill>
              </a:rPr>
              <a:t>Choosing related words</a:t>
            </a:r>
          </a:p>
          <a:p>
            <a:pPr marL="609585" indent="-304792">
              <a:buClr>
                <a:schemeClr val="lt2"/>
              </a:buClr>
              <a:buChar char="➔"/>
            </a:pPr>
            <a:r>
              <a:rPr lang="en">
                <a:solidFill>
                  <a:schemeClr val="lt2"/>
                </a:solidFill>
              </a:rPr>
              <a:t>Selecting rhyme pairs</a:t>
            </a:r>
          </a:p>
          <a:p>
            <a:pPr marL="609585" indent="-304792">
              <a:buClr>
                <a:schemeClr val="lt2"/>
              </a:buClr>
              <a:buChar char="➔"/>
            </a:pPr>
            <a:r>
              <a:rPr lang="en">
                <a:solidFill>
                  <a:schemeClr val="lt2"/>
                </a:solidFill>
              </a:rPr>
              <a:t>Making a finite state acceptor</a:t>
            </a:r>
          </a:p>
          <a:p>
            <a:pPr marL="609585" indent="-304792">
              <a:buChar char="➔"/>
            </a:pPr>
            <a:r>
              <a:rPr lang="en"/>
              <a:t>Extracting a fluent path</a:t>
            </a:r>
          </a:p>
        </p:txBody>
      </p:sp>
      <p:sp>
        <p:nvSpPr>
          <p:cNvPr id="139" name="Shape 139"/>
          <p:cNvSpPr/>
          <p:nvPr/>
        </p:nvSpPr>
        <p:spPr>
          <a:xfrm>
            <a:off x="7946733" y="3244033"/>
            <a:ext cx="3830000" cy="3175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167603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Choosing Related Words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 dirty="0"/>
          </a:p>
          <a:p>
            <a:pPr marL="0" indent="0">
              <a:buNone/>
            </a:pPr>
            <a:r>
              <a:rPr lang="en" dirty="0"/>
              <a:t>Word2Vec: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dirty="0"/>
          </a:p>
        </p:txBody>
      </p:sp>
      <p:pic>
        <p:nvPicPr>
          <p:cNvPr id="146" name="Shape 146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/>
          <p:nvPr/>
        </p:nvSpPr>
        <p:spPr>
          <a:xfrm>
            <a:off x="8656500" y="252033"/>
            <a:ext cx="2272800" cy="1645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graphicFrame>
        <p:nvGraphicFramePr>
          <p:cNvPr id="148" name="Shape 148"/>
          <p:cNvGraphicFramePr/>
          <p:nvPr>
            <p:extLst>
              <p:ext uri="{D42A27DB-BD31-4B8C-83A1-F6EECF244321}">
                <p14:modId xmlns:p14="http://schemas.microsoft.com/office/powerpoint/2010/main" val="1414318909"/>
              </p:ext>
            </p:extLst>
          </p:nvPr>
        </p:nvGraphicFramePr>
        <p:xfrm>
          <a:off x="616608" y="3021827"/>
          <a:ext cx="7357241" cy="150358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12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5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7532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 dirty="0"/>
                        <a:t>Window size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 dirty="0"/>
                        <a:t>Related words for </a:t>
                      </a:r>
                      <a:r>
                        <a:rPr lang="en" sz="2400" i="1" dirty="0"/>
                        <a:t>wedding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267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8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wedding ceremony, marriage, ceremony, wedding celebration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42026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Choosing Related Words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 dirty="0"/>
          </a:p>
          <a:p>
            <a:pPr marL="0" indent="0">
              <a:buNone/>
            </a:pPr>
            <a:r>
              <a:rPr lang="en" dirty="0"/>
              <a:t>Word2Vec: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dirty="0"/>
          </a:p>
        </p:txBody>
      </p:sp>
      <p:pic>
        <p:nvPicPr>
          <p:cNvPr id="146" name="Shape 146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/>
          <p:nvPr/>
        </p:nvSpPr>
        <p:spPr>
          <a:xfrm>
            <a:off x="8656500" y="252033"/>
            <a:ext cx="2272800" cy="1645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graphicFrame>
        <p:nvGraphicFramePr>
          <p:cNvPr id="148" name="Shape 148"/>
          <p:cNvGraphicFramePr/>
          <p:nvPr>
            <p:extLst>
              <p:ext uri="{D42A27DB-BD31-4B8C-83A1-F6EECF244321}">
                <p14:modId xmlns:p14="http://schemas.microsoft.com/office/powerpoint/2010/main" val="116007301"/>
              </p:ext>
            </p:extLst>
          </p:nvPr>
        </p:nvGraphicFramePr>
        <p:xfrm>
          <a:off x="616608" y="3021827"/>
          <a:ext cx="7357241" cy="203185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12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5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7532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 dirty="0"/>
                        <a:t>Window size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 dirty="0"/>
                        <a:t>Related words for </a:t>
                      </a:r>
                      <a:r>
                        <a:rPr lang="en" sz="2400" i="1" dirty="0"/>
                        <a:t>wedding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267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8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wedding ceremony, marriage, ceremony, wedding celebration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267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40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" sz="1600" dirty="0"/>
                        <a:t>bride, wedding ceremony, couple, weddings, marriage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0937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3B00E-1D26-DE4C-8D60-6F63ED6F4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Inter-Annotator Agreement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91223-3C82-E64E-A064-C7D065DBE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41575"/>
          </a:xfrm>
        </p:spPr>
        <p:txBody>
          <a:bodyPr/>
          <a:lstStyle/>
          <a:p>
            <a:r>
              <a:rPr lang="en-US" dirty="0"/>
              <a:t>Key Idea: Have multiple annotators annotate the same data and check for disagreements (include yourself as one of the annotators)</a:t>
            </a:r>
          </a:p>
          <a:p>
            <a:r>
              <a:rPr lang="en-US" dirty="0"/>
              <a:t>Raw Agreement: # of times you agree/# times you annotated the same thing</a:t>
            </a:r>
          </a:p>
          <a:p>
            <a:pPr lvl="1"/>
            <a:r>
              <a:rPr lang="en-US" dirty="0"/>
              <a:t>Problem: </a:t>
            </a:r>
            <a:r>
              <a:rPr lang="en-US" dirty="0" err="1"/>
              <a:t>assymetric</a:t>
            </a:r>
            <a:r>
              <a:rPr lang="en-US" dirty="0"/>
              <a:t> category problem (cf. HW 6 and the "O" label)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94DAB8B-BDB9-9D4B-889C-7AAB308021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878674"/>
              </p:ext>
            </p:extLst>
          </p:nvPr>
        </p:nvGraphicFramePr>
        <p:xfrm>
          <a:off x="521854" y="4544291"/>
          <a:ext cx="8128000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88004121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60550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125344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09060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Annotator 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576993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Annotator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54007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2456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21979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E310233-D1A0-6247-8F6B-533D52E84BD6}"/>
              </a:ext>
            </a:extLst>
          </p:cNvPr>
          <p:cNvSpPr txBox="1"/>
          <p:nvPr/>
        </p:nvSpPr>
        <p:spPr>
          <a:xfrm>
            <a:off x="8755967" y="4870472"/>
            <a:ext cx="2597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Agreement = 902/1000 = .902</a:t>
            </a:r>
          </a:p>
        </p:txBody>
      </p:sp>
    </p:spTree>
    <p:extLst>
      <p:ext uri="{BB962C8B-B14F-4D97-AF65-F5344CB8AC3E}">
        <p14:creationId xmlns:p14="http://schemas.microsoft.com/office/powerpoint/2010/main" val="3419722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Choosing Related Words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 dirty="0"/>
          </a:p>
          <a:p>
            <a:pPr marL="0" indent="0">
              <a:buNone/>
            </a:pPr>
            <a:r>
              <a:rPr lang="en" dirty="0"/>
              <a:t>Word2Vec: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0"/>
            <a:r>
              <a:rPr lang="en-US" sz="2133" dirty="0"/>
              <a:t>Similarity score: Cosine similarity  </a:t>
            </a:r>
            <a:endParaRPr lang="en" sz="2133" dirty="0"/>
          </a:p>
          <a:p>
            <a:pPr marL="0" indent="0">
              <a:buNone/>
            </a:pPr>
            <a:endParaRPr dirty="0"/>
          </a:p>
        </p:txBody>
      </p:sp>
      <p:pic>
        <p:nvPicPr>
          <p:cNvPr id="146" name="Shape 146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/>
          <p:nvPr/>
        </p:nvSpPr>
        <p:spPr>
          <a:xfrm>
            <a:off x="8656500" y="252033"/>
            <a:ext cx="2272800" cy="1645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graphicFrame>
        <p:nvGraphicFramePr>
          <p:cNvPr id="148" name="Shape 148"/>
          <p:cNvGraphicFramePr/>
          <p:nvPr>
            <p:extLst>
              <p:ext uri="{D42A27DB-BD31-4B8C-83A1-F6EECF244321}">
                <p14:modId xmlns:p14="http://schemas.microsoft.com/office/powerpoint/2010/main" val="85390116"/>
              </p:ext>
            </p:extLst>
          </p:nvPr>
        </p:nvGraphicFramePr>
        <p:xfrm>
          <a:off x="415598" y="4059979"/>
          <a:ext cx="7357241" cy="203185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12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5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7532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 dirty="0"/>
                        <a:t>Window size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 dirty="0"/>
                        <a:t>Related words for </a:t>
                      </a:r>
                      <a:r>
                        <a:rPr lang="en" sz="2400" i="1" dirty="0"/>
                        <a:t>wedding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267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8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wedding ceremony, marriage, ceremony, wedding celebration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267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40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" sz="1600" dirty="0"/>
                        <a:t>bride, wedding ceremony, couple, weddings, marriage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19360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Selecting Rhyme Pairs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74100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indent="609585">
              <a:buNone/>
            </a:pPr>
            <a:r>
              <a:rPr lang="en" dirty="0"/>
              <a:t>	</a:t>
            </a:r>
          </a:p>
          <a:p>
            <a:pPr>
              <a:buNone/>
            </a:pPr>
            <a:endParaRPr dirty="0"/>
          </a:p>
          <a:p>
            <a:pPr>
              <a:buNone/>
            </a:pPr>
            <a:endParaRPr dirty="0"/>
          </a:p>
        </p:txBody>
      </p:sp>
      <p:pic>
        <p:nvPicPr>
          <p:cNvPr id="155" name="Shape 155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/>
          <p:nvPr/>
        </p:nvSpPr>
        <p:spPr>
          <a:xfrm>
            <a:off x="8656500" y="1152500"/>
            <a:ext cx="2272800" cy="1650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146539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Selecting Rhyme Pairs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74100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Check if two words rhyme together.</a:t>
            </a:r>
          </a:p>
          <a:p>
            <a:pPr indent="609585">
              <a:buNone/>
            </a:pPr>
            <a:r>
              <a:rPr lang="en"/>
              <a:t>Exact rhyme:</a:t>
            </a:r>
          </a:p>
          <a:p>
            <a:pPr indent="609585">
              <a:buNone/>
            </a:pPr>
            <a:r>
              <a:rPr lang="en">
                <a:solidFill>
                  <a:srgbClr val="999999"/>
                </a:solidFill>
              </a:rPr>
              <a:t>Attend/friend, feast/beast, child/smiled</a:t>
            </a:r>
          </a:p>
          <a:p>
            <a:pPr indent="609585">
              <a:buNone/>
            </a:pPr>
            <a:r>
              <a:rPr lang="en"/>
              <a:t>Slant rhyme </a:t>
            </a:r>
          </a:p>
          <a:p>
            <a:pPr indent="609585">
              <a:buNone/>
            </a:pPr>
            <a:r>
              <a:rPr lang="en">
                <a:solidFill>
                  <a:srgbClr val="999999"/>
                </a:solidFill>
              </a:rPr>
              <a:t>Viking/fighting, snoopy/spooky, comic/ironic</a:t>
            </a:r>
          </a:p>
          <a:p>
            <a:pPr indent="609585">
              <a:buNone/>
            </a:pPr>
            <a:r>
              <a:rPr lang="en"/>
              <a:t>	</a:t>
            </a:r>
          </a:p>
          <a:p>
            <a:pPr indent="609585">
              <a:buNone/>
            </a:pPr>
            <a:r>
              <a:rPr lang="en"/>
              <a:t>	</a:t>
            </a:r>
          </a:p>
          <a:p>
            <a:pPr>
              <a:buNone/>
            </a:pPr>
            <a:endParaRPr/>
          </a:p>
          <a:p>
            <a:pPr>
              <a:buNone/>
            </a:pPr>
            <a:endParaRPr/>
          </a:p>
        </p:txBody>
      </p:sp>
      <p:pic>
        <p:nvPicPr>
          <p:cNvPr id="155" name="Shape 155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/>
          <p:nvPr/>
        </p:nvSpPr>
        <p:spPr>
          <a:xfrm>
            <a:off x="8656500" y="1152500"/>
            <a:ext cx="2272800" cy="1650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1495431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Selecting Rhyme Pairs</a:t>
            </a:r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74100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We select all rhyme pair candidates from the list of related words.</a:t>
            </a:r>
          </a:p>
          <a:p>
            <a:pPr>
              <a:buNone/>
            </a:pPr>
            <a:r>
              <a:rPr lang="en"/>
              <a:t>	</a:t>
            </a:r>
            <a:r>
              <a:rPr lang="en" sz="1867">
                <a:solidFill>
                  <a:schemeClr val="accent3"/>
                </a:solidFill>
              </a:rPr>
              <a:t>Topic: wedding</a:t>
            </a:r>
          </a:p>
          <a:p>
            <a:pPr>
              <a:buNone/>
            </a:pPr>
            <a:r>
              <a:rPr lang="en" sz="1867">
                <a:solidFill>
                  <a:schemeClr val="accent3"/>
                </a:solidFill>
              </a:rPr>
              <a:t>	Candidate pairs: [dressed, guest] [celebration, invitation]                       [decorate, congratulate] [celebration, occasion] …</a:t>
            </a:r>
          </a:p>
          <a:p>
            <a:pPr>
              <a:buNone/>
            </a:pPr>
            <a:r>
              <a:rPr lang="en"/>
              <a:t>We choose rhyme word pairs randomly with probability proportional to the similarity of the words to the topic.</a:t>
            </a:r>
          </a:p>
          <a:p>
            <a:pPr>
              <a:buNone/>
            </a:pPr>
            <a:endParaRPr/>
          </a:p>
        </p:txBody>
      </p:sp>
      <p:pic>
        <p:nvPicPr>
          <p:cNvPr id="163" name="Shape 163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/>
          <p:nvPr/>
        </p:nvSpPr>
        <p:spPr>
          <a:xfrm>
            <a:off x="8656500" y="1152500"/>
            <a:ext cx="2272800" cy="1650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027340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ct val="39285"/>
            </a:pPr>
            <a:r>
              <a:rPr lang="en"/>
              <a:t>Making a Finite State Acceptor</a:t>
            </a:r>
          </a:p>
          <a:p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7252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Given rhyme words, we model all possible word sequences that use them and obey the poem format.</a:t>
            </a:r>
          </a:p>
        </p:txBody>
      </p:sp>
      <p:pic>
        <p:nvPicPr>
          <p:cNvPr id="171" name="Shape 171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/>
          <p:nvPr/>
        </p:nvSpPr>
        <p:spPr>
          <a:xfrm>
            <a:off x="7946733" y="2450700"/>
            <a:ext cx="3830000" cy="2766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312880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415600" y="585600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Format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7746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dirty="0"/>
              <a:t>Let’s assume we are generating 4-line stanzas.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" dirty="0"/>
              <a:t>Each line: A sequence of ten syllables alternating between unstressed and stressed.</a:t>
            </a:r>
            <a:endParaRPr lang="en-US" dirty="0"/>
          </a:p>
          <a:p>
            <a:pPr>
              <a:buClr>
                <a:schemeClr val="dk1"/>
              </a:buClr>
              <a:buSzPct val="61111"/>
            </a:pPr>
            <a:r>
              <a:rPr lang="en" sz="1867" dirty="0">
                <a:solidFill>
                  <a:schemeClr val="accent3"/>
                </a:solidFill>
              </a:rPr>
              <a:t>*0:unstressed      1:stressed</a:t>
            </a:r>
            <a:r>
              <a:rPr lang="en" sz="1867" dirty="0"/>
              <a:t>	</a:t>
            </a:r>
          </a:p>
          <a:p>
            <a:pPr marL="1828754" indent="-93131">
              <a:buClr>
                <a:schemeClr val="dk1"/>
              </a:buClr>
              <a:buSzPct val="78571"/>
              <a:buNone/>
            </a:pPr>
            <a:r>
              <a:rPr lang="en" sz="1867" dirty="0">
                <a:solidFill>
                  <a:schemeClr val="accent3"/>
                </a:solidFill>
              </a:rPr>
              <a:t>Attending on his golden </a:t>
            </a:r>
            <a:r>
              <a:rPr lang="en" sz="1867" dirty="0" err="1">
                <a:solidFill>
                  <a:schemeClr val="accent3"/>
                </a:solidFill>
              </a:rPr>
              <a:t>pilgramage</a:t>
            </a:r>
            <a:endParaRPr lang="en" sz="1867" dirty="0">
              <a:solidFill>
                <a:schemeClr val="accent3"/>
              </a:solidFill>
            </a:endParaRPr>
          </a:p>
          <a:p>
            <a:pPr marL="1219170" indent="516454">
              <a:buClr>
                <a:schemeClr val="dk1"/>
              </a:buClr>
              <a:buSzPct val="78571"/>
              <a:buNone/>
            </a:pPr>
            <a:r>
              <a:rPr lang="en" sz="1867" dirty="0">
                <a:solidFill>
                  <a:schemeClr val="accent3"/>
                </a:solidFill>
              </a:rPr>
              <a:t>    010       1    0     10          101</a:t>
            </a:r>
            <a:endParaRPr lang="en-US" sz="1867" dirty="0">
              <a:solidFill>
                <a:schemeClr val="accent3"/>
              </a:solidFill>
            </a:endParaRPr>
          </a:p>
          <a:p>
            <a:pPr marL="1219170" indent="516454">
              <a:buClr>
                <a:schemeClr val="dk1"/>
              </a:buClr>
              <a:buSzPct val="78571"/>
              <a:buNone/>
            </a:pPr>
            <a:endParaRPr lang="en" sz="1867" dirty="0">
              <a:solidFill>
                <a:schemeClr val="accent3"/>
              </a:solidFill>
            </a:endParaRPr>
          </a:p>
          <a:p>
            <a:pPr>
              <a:buNone/>
            </a:pPr>
            <a:endParaRPr dirty="0"/>
          </a:p>
          <a:p>
            <a:pPr>
              <a:buNone/>
            </a:pPr>
            <a:endParaRPr dirty="0"/>
          </a:p>
        </p:txBody>
      </p:sp>
      <p:pic>
        <p:nvPicPr>
          <p:cNvPr id="179" name="Shape 179" descr="Screenshot 2016-10-21 06.09.4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0968" y="2601183"/>
            <a:ext cx="3646833" cy="16556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55051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415600" y="585600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Format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7746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dirty="0"/>
              <a:t>Let’s assume we are generating 4-line stanzas.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" dirty="0"/>
              <a:t>Each line: A sequence of ten syllables alternating between unstressed and stressed.</a:t>
            </a:r>
            <a:endParaRPr lang="en-US" dirty="0"/>
          </a:p>
          <a:p>
            <a:pPr>
              <a:buClr>
                <a:schemeClr val="dk1"/>
              </a:buClr>
              <a:buSzPct val="61111"/>
            </a:pPr>
            <a:r>
              <a:rPr lang="en" sz="1867" dirty="0">
                <a:solidFill>
                  <a:schemeClr val="accent3"/>
                </a:solidFill>
              </a:rPr>
              <a:t>*0:unstressed      1:stressed</a:t>
            </a:r>
            <a:r>
              <a:rPr lang="en" sz="1867" dirty="0"/>
              <a:t>	</a:t>
            </a:r>
          </a:p>
          <a:p>
            <a:pPr marL="1828754" indent="-93131">
              <a:buClr>
                <a:schemeClr val="dk1"/>
              </a:buClr>
              <a:buSzPct val="78571"/>
              <a:buNone/>
            </a:pPr>
            <a:r>
              <a:rPr lang="en" sz="1867" dirty="0">
                <a:solidFill>
                  <a:schemeClr val="accent3"/>
                </a:solidFill>
              </a:rPr>
              <a:t>Attending on his golden </a:t>
            </a:r>
            <a:r>
              <a:rPr lang="en" sz="1867" dirty="0" err="1">
                <a:solidFill>
                  <a:schemeClr val="accent3"/>
                </a:solidFill>
              </a:rPr>
              <a:t>pilgramage</a:t>
            </a:r>
            <a:endParaRPr lang="en" sz="1867" dirty="0">
              <a:solidFill>
                <a:schemeClr val="accent3"/>
              </a:solidFill>
            </a:endParaRPr>
          </a:p>
          <a:p>
            <a:pPr marL="1219170" indent="516454">
              <a:buClr>
                <a:schemeClr val="dk1"/>
              </a:buClr>
              <a:buSzPct val="78571"/>
              <a:buNone/>
            </a:pPr>
            <a:r>
              <a:rPr lang="en" sz="1867" dirty="0">
                <a:solidFill>
                  <a:schemeClr val="accent3"/>
                </a:solidFill>
              </a:rPr>
              <a:t>    010       1    0     10          101</a:t>
            </a:r>
            <a:endParaRPr lang="en-US" sz="1867" dirty="0">
              <a:solidFill>
                <a:schemeClr val="accent3"/>
              </a:solidFill>
            </a:endParaRPr>
          </a:p>
          <a:p>
            <a:pPr marL="1219170" indent="516454">
              <a:buClr>
                <a:schemeClr val="dk1"/>
              </a:buClr>
              <a:buSzPct val="78571"/>
            </a:pPr>
            <a:r>
              <a:rPr lang="en-US" sz="1867" dirty="0">
                <a:solidFill>
                  <a:schemeClr val="accent3"/>
                </a:solidFill>
              </a:rPr>
              <a:t>The greatest gift of holy matrimony</a:t>
            </a:r>
          </a:p>
          <a:p>
            <a:pPr marL="1219170" indent="516454">
              <a:buClr>
                <a:schemeClr val="dk1"/>
              </a:buClr>
              <a:buSzPct val="78571"/>
            </a:pPr>
            <a:r>
              <a:rPr lang="en-US" sz="1867" dirty="0">
                <a:solidFill>
                  <a:schemeClr val="accent3"/>
                </a:solidFill>
              </a:rPr>
              <a:t> 0        10        1   0  10     101</a:t>
            </a:r>
            <a:r>
              <a:rPr lang="en-US" sz="1867" dirty="0">
                <a:solidFill>
                  <a:srgbClr val="FF0000"/>
                </a:solidFill>
              </a:rPr>
              <a:t>0</a:t>
            </a:r>
            <a:endParaRPr lang="en" sz="1867" dirty="0">
              <a:solidFill>
                <a:srgbClr val="FF0000"/>
              </a:solidFill>
            </a:endParaRPr>
          </a:p>
          <a:p>
            <a:pPr>
              <a:buNone/>
            </a:pPr>
            <a:endParaRPr dirty="0"/>
          </a:p>
          <a:p>
            <a:pPr>
              <a:buNone/>
            </a:pPr>
            <a:endParaRPr dirty="0"/>
          </a:p>
        </p:txBody>
      </p:sp>
      <p:pic>
        <p:nvPicPr>
          <p:cNvPr id="179" name="Shape 179" descr="Screenshot 2016-10-21 06.09.4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0968" y="2601183"/>
            <a:ext cx="3646833" cy="16556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34036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Making a Finite State Acceptor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33000" y="1527600"/>
            <a:ext cx="39892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buNone/>
            </a:pPr>
            <a:endParaRPr lang="en" dirty="0"/>
          </a:p>
        </p:txBody>
      </p:sp>
      <p:sp>
        <p:nvSpPr>
          <p:cNvPr id="186" name="Shape 186"/>
          <p:cNvSpPr txBox="1"/>
          <p:nvPr/>
        </p:nvSpPr>
        <p:spPr>
          <a:xfrm>
            <a:off x="5615433" y="5180300"/>
            <a:ext cx="5709200" cy="130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endParaRPr sz="2400">
              <a:solidFill>
                <a:schemeClr val="dk2"/>
              </a:solidFill>
            </a:endParaRPr>
          </a:p>
        </p:txBody>
      </p:sp>
      <p:pic>
        <p:nvPicPr>
          <p:cNvPr id="187" name="Shape 187" descr="fsa-new-big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7316" y="1682083"/>
            <a:ext cx="7245427" cy="42462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00933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58000"/>
          </a:schemeClr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 dirty="0"/>
              <a:t>Making a Finite State Acceptor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33001" y="1527600"/>
            <a:ext cx="386486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" dirty="0"/>
              <a:t>FSA state L1-S3 signifies “I am in line 1, and I have seen 3 syllables so far”.</a:t>
            </a:r>
          </a:p>
        </p:txBody>
      </p:sp>
      <p:sp>
        <p:nvSpPr>
          <p:cNvPr id="186" name="Shape 186"/>
          <p:cNvSpPr txBox="1"/>
          <p:nvPr/>
        </p:nvSpPr>
        <p:spPr>
          <a:xfrm>
            <a:off x="5615433" y="5180300"/>
            <a:ext cx="5709200" cy="130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endParaRPr sz="2400">
              <a:solidFill>
                <a:schemeClr val="dk2"/>
              </a:solidFill>
            </a:endParaRPr>
          </a:p>
        </p:txBody>
      </p:sp>
      <p:pic>
        <p:nvPicPr>
          <p:cNvPr id="187" name="Shape 187" descr="fsa-new-big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7316" y="1682083"/>
            <a:ext cx="7245427" cy="42462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Arrow Connector 5"/>
          <p:cNvCxnSpPr/>
          <p:nvPr/>
        </p:nvCxnSpPr>
        <p:spPr>
          <a:xfrm>
            <a:off x="7710615" y="1682084"/>
            <a:ext cx="0" cy="525657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692925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Making a Finite State Acceptor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33000" y="1527600"/>
            <a:ext cx="3798957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" dirty="0"/>
              <a:t>FSA state L1-S3 signifies “I am in line 1, and I have seen 3 syllables so far”.</a:t>
            </a:r>
          </a:p>
          <a:p>
            <a:pPr>
              <a:lnSpc>
                <a:spcPct val="100000"/>
              </a:lnSpc>
              <a:buNone/>
            </a:pPr>
            <a:endParaRPr dirty="0"/>
          </a:p>
          <a:p>
            <a:pPr>
              <a:lnSpc>
                <a:spcPct val="100000"/>
              </a:lnSpc>
              <a:buNone/>
            </a:pPr>
            <a:r>
              <a:rPr lang="en" dirty="0"/>
              <a:t>Format:</a:t>
            </a:r>
          </a:p>
          <a:p>
            <a:pPr marL="609585" indent="-304792">
              <a:lnSpc>
                <a:spcPct val="100000"/>
              </a:lnSpc>
            </a:pPr>
            <a:r>
              <a:rPr lang="en" dirty="0"/>
              <a:t>4 line</a:t>
            </a:r>
          </a:p>
          <a:p>
            <a:pPr marL="609585" indent="-304792">
              <a:lnSpc>
                <a:spcPct val="100000"/>
              </a:lnSpc>
            </a:pPr>
            <a:r>
              <a:rPr lang="en" dirty="0"/>
              <a:t>10 syllables</a:t>
            </a:r>
          </a:p>
          <a:p>
            <a:pPr marL="609585" indent="-304792">
              <a:lnSpc>
                <a:spcPct val="100000"/>
              </a:lnSpc>
            </a:pPr>
            <a:r>
              <a:rPr lang="en" dirty="0"/>
              <a:t>0101010101 pattern</a:t>
            </a:r>
          </a:p>
          <a:p>
            <a:pPr marL="609585" indent="-304792">
              <a:lnSpc>
                <a:spcPct val="100000"/>
              </a:lnSpc>
            </a:pPr>
            <a:r>
              <a:rPr lang="en" dirty="0"/>
              <a:t>Fixed rhyme words</a:t>
            </a:r>
          </a:p>
        </p:txBody>
      </p:sp>
      <p:sp>
        <p:nvSpPr>
          <p:cNvPr id="194" name="Shape 194"/>
          <p:cNvSpPr txBox="1"/>
          <p:nvPr/>
        </p:nvSpPr>
        <p:spPr>
          <a:xfrm>
            <a:off x="5615433" y="5180300"/>
            <a:ext cx="5709200" cy="130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endParaRPr sz="2400">
              <a:solidFill>
                <a:schemeClr val="dk2"/>
              </a:solidFill>
            </a:endParaRPr>
          </a:p>
        </p:txBody>
      </p:sp>
      <p:pic>
        <p:nvPicPr>
          <p:cNvPr id="195" name="Shape 195" descr="fsa-new-big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7316" y="1682083"/>
            <a:ext cx="7245427" cy="42462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1229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4844</TotalTime>
  <Words>3990</Words>
  <Application>Microsoft Macintosh PowerPoint</Application>
  <PresentationFormat>Widescreen</PresentationFormat>
  <Paragraphs>677</Paragraphs>
  <Slides>131</Slides>
  <Notes>58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131</vt:i4>
      </vt:variant>
    </vt:vector>
  </HeadingPairs>
  <TitlesOfParts>
    <vt:vector size="140" baseType="lpstr">
      <vt:lpstr>Open Sans</vt:lpstr>
      <vt:lpstr>Arial</vt:lpstr>
      <vt:lpstr>Calibri</vt:lpstr>
      <vt:lpstr>Calibri Light</vt:lpstr>
      <vt:lpstr>Cambria Math</vt:lpstr>
      <vt:lpstr>Comic Sans MS</vt:lpstr>
      <vt:lpstr>Courier New</vt:lpstr>
      <vt:lpstr>Edwardian Script ITC</vt:lpstr>
      <vt:lpstr>Office Theme</vt:lpstr>
      <vt:lpstr>Leftovers</vt:lpstr>
      <vt:lpstr>Reminders</vt:lpstr>
      <vt:lpstr>Classroom Assignments for Final</vt:lpstr>
      <vt:lpstr>What's On The Menu?</vt:lpstr>
      <vt:lpstr>Human Annotation </vt:lpstr>
      <vt:lpstr>Noun, Verb, or Adjective?</vt:lpstr>
      <vt:lpstr>Annotation is Not That Easy</vt:lpstr>
      <vt:lpstr>Guidelines Not Sufficient?</vt:lpstr>
      <vt:lpstr>Inter-Annotator Agreement</vt:lpstr>
      <vt:lpstr>Cohen's Kappa (𝜿)</vt:lpstr>
      <vt:lpstr>Example: Sentiment analysis</vt:lpstr>
      <vt:lpstr>PowerPoint Presentation</vt:lpstr>
      <vt:lpstr>What's a "good" 𝜿?</vt:lpstr>
      <vt:lpstr>What Do You Do if You Have Bad Correlation?</vt:lpstr>
      <vt:lpstr>Where To Get Your Annotators?</vt:lpstr>
      <vt:lpstr>Amazon Mechanical Turk</vt:lpstr>
      <vt:lpstr>Original Mechanical Turk</vt:lpstr>
      <vt:lpstr>PowerPoint Presentation</vt:lpstr>
      <vt:lpstr>PowerPoint Presentation</vt:lpstr>
      <vt:lpstr>Issues With Crowdsourcing</vt:lpstr>
      <vt:lpstr>Biggest Issue: Quality Control</vt:lpstr>
      <vt:lpstr>PowerPoint Presentation</vt:lpstr>
      <vt:lpstr>PowerPoint Presentation</vt:lpstr>
      <vt:lpstr>PowerPoint Presentation</vt:lpstr>
      <vt:lpstr>PowerPoint Presentation</vt:lpstr>
      <vt:lpstr>Redundancy and Aggregation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Let's Revisit Semantics (we'll come back to crowdsourcing very soon)</vt:lpstr>
      <vt:lpstr>Recognizing Textual Entailment/Natural Language Inference</vt:lpstr>
      <vt:lpstr>PowerPoint Presentation</vt:lpstr>
      <vt:lpstr>PowerPoint Presentation</vt:lpstr>
      <vt:lpstr>PowerPoint Presentation</vt:lpstr>
      <vt:lpstr>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Commonsense Information</vt:lpstr>
      <vt:lpstr>Humans Learn Common Sense. How?</vt:lpstr>
      <vt:lpstr>Attempts to Build Common Sense By Hand</vt:lpstr>
      <vt:lpstr>Attempts to Build Common Sense From The Web</vt:lpstr>
      <vt:lpstr>NELL Facts</vt:lpstr>
      <vt:lpstr>What About a Really Good Language Model?</vt:lpstr>
      <vt:lpstr>Challenges that Imply Common Sense</vt:lpstr>
      <vt:lpstr>Cloze Test</vt:lpstr>
      <vt:lpstr>Story Cloze Test (http://cs.rochester.edu/nlp/rocstories/)</vt:lpstr>
      <vt:lpstr>How Was This Assembled?</vt:lpstr>
      <vt:lpstr>Use as a Common Sense Task</vt:lpstr>
      <vt:lpstr>Other Tasks</vt:lpstr>
      <vt:lpstr>Other Tasks (Coming soon)</vt:lpstr>
      <vt:lpstr>Other Tasks (Coming Soon)</vt:lpstr>
      <vt:lpstr>Solving Common Sense?</vt:lpstr>
      <vt:lpstr>Takeaways</vt:lpstr>
      <vt:lpstr>Generating Topical Poetry</vt:lpstr>
      <vt:lpstr>Hafez: a Poet From Shiraz, Iran</vt:lpstr>
      <vt:lpstr>Hafez: a Poet From ISI</vt:lpstr>
      <vt:lpstr>Challenges</vt:lpstr>
      <vt:lpstr>Challenges</vt:lpstr>
      <vt:lpstr>Challenges</vt:lpstr>
      <vt:lpstr>Challenges</vt:lpstr>
      <vt:lpstr>Challenges</vt:lpstr>
      <vt:lpstr>PowerPoint Presentation</vt:lpstr>
      <vt:lpstr>A Glance</vt:lpstr>
      <vt:lpstr>Steps</vt:lpstr>
      <vt:lpstr>Steps</vt:lpstr>
      <vt:lpstr>Steps</vt:lpstr>
      <vt:lpstr>Steps</vt:lpstr>
      <vt:lpstr>Choosing Related Words</vt:lpstr>
      <vt:lpstr>Choosing Related Words</vt:lpstr>
      <vt:lpstr>Choosing Related Words</vt:lpstr>
      <vt:lpstr>Selecting Rhyme Pairs</vt:lpstr>
      <vt:lpstr>Selecting Rhyme Pairs</vt:lpstr>
      <vt:lpstr>Selecting Rhyme Pairs</vt:lpstr>
      <vt:lpstr>Making a Finite State Acceptor </vt:lpstr>
      <vt:lpstr>Format</vt:lpstr>
      <vt:lpstr>Format</vt:lpstr>
      <vt:lpstr>Making a Finite State Acceptor</vt:lpstr>
      <vt:lpstr>Making a Finite State Acceptor</vt:lpstr>
      <vt:lpstr>Making a Finite State Acceptor</vt:lpstr>
      <vt:lpstr>Making a Finite State Acceptor</vt:lpstr>
      <vt:lpstr>Making a Finite State Acceptor</vt:lpstr>
      <vt:lpstr>Extracting a Fluent Path</vt:lpstr>
      <vt:lpstr>Extracting a Fluent Path</vt:lpstr>
      <vt:lpstr>Extracting a Fluent Path</vt:lpstr>
      <vt:lpstr>Extracting a Fluent Path Using RNN</vt:lpstr>
      <vt:lpstr>Extracting a Fluent Path Using RNN</vt:lpstr>
      <vt:lpstr>Intersecting RNN and FSA</vt:lpstr>
      <vt:lpstr>Intersecting RNN and FSA</vt:lpstr>
      <vt:lpstr>Vanilla RNN </vt:lpstr>
      <vt:lpstr>Vanilla RNN</vt:lpstr>
      <vt:lpstr>Intersection</vt:lpstr>
      <vt:lpstr>Intersection</vt:lpstr>
      <vt:lpstr>Intersection</vt:lpstr>
      <vt:lpstr>Extracting a Fluent Path</vt:lpstr>
      <vt:lpstr>Beam search is not an optimal search</vt:lpstr>
      <vt:lpstr>Beam search is not an optimal search</vt:lpstr>
      <vt:lpstr>Beam search is not an optimal search</vt:lpstr>
      <vt:lpstr>Beam search is not an optimal search</vt:lpstr>
      <vt:lpstr>Beam search is not an optimal search</vt:lpstr>
      <vt:lpstr>Beam search is not an optimal search</vt:lpstr>
      <vt:lpstr>Beam search is not an optimal search</vt:lpstr>
      <vt:lpstr>User Study</vt:lpstr>
      <vt:lpstr>Sample poems</vt:lpstr>
      <vt:lpstr>Sample poems</vt:lpstr>
      <vt:lpstr>Sample poems</vt:lpstr>
      <vt:lpstr>Plagiarism or Creativity?</vt:lpstr>
      <vt:lpstr>Repeated 5-grams</vt:lpstr>
      <vt:lpstr>Can It be Generalized?</vt:lpstr>
      <vt:lpstr>Summary</vt:lpstr>
      <vt:lpstr>Are We There yet?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Leftovers</dc:title>
  <dc:creator>Jonathan May</dc:creator>
  <cp:lastModifiedBy>Jonathan May</cp:lastModifiedBy>
  <cp:revision>51</cp:revision>
  <dcterms:created xsi:type="dcterms:W3CDTF">2018-11-24T20:00:22Z</dcterms:created>
  <dcterms:modified xsi:type="dcterms:W3CDTF">2018-11-28T06:46:57Z</dcterms:modified>
</cp:coreProperties>
</file>